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9144000" cy="5143500" type="screen16x9"/>
  <p:notesSz cx="6858000" cy="9144000"/>
  <p:embeddedFontLst>
    <p:embeddedFont>
      <p:font typeface="맑은 고딕" panose="020B0503020000020004" pitchFamily="50" charset="-127"/>
      <p:regular r:id="rId59"/>
      <p:bold r:id="rId60"/>
    </p:embeddedFont>
    <p:embeddedFont>
      <p:font typeface="Roboto"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85D68F-E01F-4D23-8DA2-9E25959EFF95}">
  <a:tblStyle styleId="{5685D68F-E01F-4D23-8DA2-9E25959EFF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5.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0a05438d98_3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0a05438d98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0a05438d98_3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0a05438d98_3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0a05438d98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0a05438d9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0a05438d98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0a05438d9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0a05438d98_3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0a05438d98_3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0a05438d98_3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0a05438d98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0a05438d98_3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0a05438d98_3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0a05438d98_3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0a05438d98_3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0a05438d98_3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0a05438d98_3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0a05438b4a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0a05438b4a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12f2b795a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12f2b795a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ko"/>
              <a:t>This is our contents as listed on the screen.</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51d99b8df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51d99b8d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51d99b8df8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51d99b8df8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51d99b8df8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51d99b8df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51d99b8df8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51d99b8df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51d99b8df8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51d99b8df8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51d99b8df8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51d99b8df8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51d99b8df8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51d99b8df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2946760a9c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2946760a9c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2946760a9c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2946760a9c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51d99b8df8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51d99b8df8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이 모델의 프로세스는 다음과 같습니다: 이미지를 OCR API를 활용하여 텍스트의 위치 정보와 텍스트 자체를 추출합니다. 추출된 텍스트와 위치 정보는 임베딩 작업을 통해 수치화됩니다. 임베딩된 데이터는 모델의 입력값으로 사용되어 학습과 예측을 위한 데이터로 활용됩니다. 최종적으로 Layoutlm 모델은 이 데이터를 바탕으로 텍스트의 위치와 레이어 정보를 예측하여 문서나 이미지의 레이아웃 정보를 추출합니다.</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51d03e193e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51d03e193e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51d99b8df8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51d99b8df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51d99b8df8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51d99b8df8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51d99b8df8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51d99b8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1d99b8df8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51d99b8df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51d99b8df8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51d99b8df8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51d99b8df8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51d99b8df8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2946760a9c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2946760a9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2946760a9c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2946760a9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2946760a9c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2946760a9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51d99b8df8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251d99b8df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51d03e193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51d03e193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ko">
                <a:solidFill>
                  <a:schemeClr val="dk1"/>
                </a:solidFill>
              </a:rPr>
              <a:t>As you know almost all people use smartphone. Along this trend, number of consumption management that uses smartphone is also increasing.</a:t>
            </a:r>
            <a:endParaRPr>
              <a:solidFill>
                <a:schemeClr val="dk1"/>
              </a:solidFill>
            </a:endParaRPr>
          </a:p>
          <a:p>
            <a:pPr marL="0" lvl="0" indent="0" algn="l" rtl="0">
              <a:lnSpc>
                <a:spcPct val="150000"/>
              </a:lnSpc>
              <a:spcBef>
                <a:spcPts val="0"/>
              </a:spcBef>
              <a:spcAft>
                <a:spcPts val="1200"/>
              </a:spcAft>
              <a:buClr>
                <a:schemeClr val="dk1"/>
              </a:buClr>
              <a:buSzPts val="1100"/>
              <a:buFont typeface="Arial"/>
              <a:buNone/>
            </a:pPr>
            <a:r>
              <a:rPr lang="ko">
                <a:solidFill>
                  <a:srgbClr val="222222"/>
                </a:solidFill>
                <a:latin typeface="Roboto"/>
                <a:ea typeface="Roboto"/>
                <a:cs typeface="Roboto"/>
                <a:sym typeface="Roboto"/>
              </a:rPr>
              <a:t>Those services get electronic record and then provide consumption management feature to users</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2946760a9c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2946760a9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51d99b8df8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51d99b8df8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51d99b8df8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51d99b8df8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51d99b8df8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251d99b8df8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251d99b8df8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251d99b8df8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51d99b8df8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51d99b8df8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51d99b8df8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51d99b8df8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51d99b8df8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51d99b8df8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22946760a9c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22946760a9c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2946760a9c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2946760a9c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2c7d7f093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2c7d7f09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ko">
                <a:solidFill>
                  <a:srgbClr val="222222"/>
                </a:solidFill>
                <a:latin typeface="Roboto"/>
                <a:ea typeface="Roboto"/>
                <a:cs typeface="Roboto"/>
                <a:sym typeface="Roboto"/>
              </a:rPr>
              <a:t>The figure on the slide shows that offline consumption is more than a half of all consumptions. As you know, consumption trend is shifting from offline to online, but offline market is still important, because people prefer experience consumption.For example, when consumers buy clothes they want to wear, they make sure they are fit or not.</a:t>
            </a:r>
            <a:endParaRPr>
              <a:solidFill>
                <a:srgbClr val="222222"/>
              </a:solidFill>
              <a:latin typeface="Roboto"/>
              <a:ea typeface="Roboto"/>
              <a:cs typeface="Roboto"/>
              <a:sym typeface="Robo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2946760a9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22946760a9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2946760a9c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2946760a9c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22946760a9c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22946760a9c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22946760a9c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22946760a9c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51d99b8df8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251d99b8df8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51d99b8df8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251d99b8df8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12f2b795a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12f2b795a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130bbf1c97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130bbf1c97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ko">
                <a:solidFill>
                  <a:srgbClr val="222222"/>
                </a:solidFill>
                <a:latin typeface="Roboto"/>
                <a:ea typeface="Roboto"/>
                <a:cs typeface="Roboto"/>
                <a:sym typeface="Roboto"/>
              </a:rPr>
              <a:t>Still, there are some problems for offline consumption management. Existing services can’t manage the offline consumption well. That is caused by two reasons. First is weak utilization of electronic receipts. Look at that figure on the presentation we can see mobile receipt usage rate that is only 30%. Rest of receipts are paper .Also, company that supports mobile receipts require to user to use different apps. So, it’s hard to provide integrated consumption data to users. Second, services that handles offline consumption uses card history, which has only total cost as record, so consumer can’t manage the consumption details.</a:t>
            </a:r>
            <a:endParaRPr>
              <a:solidFill>
                <a:srgbClr val="222222"/>
              </a:solidFill>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130bbf1d4b_2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130bbf1d4b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ko"/>
              <a:t>So, we propose ‘paper receipt OCR’ to solve this problem. By using Paper receipt OCR, our service provides tabular data from paper receipt.</a:t>
            </a:r>
            <a:endParaRPr/>
          </a:p>
          <a:p>
            <a:pPr marL="0" lvl="0" indent="0" algn="l" rtl="0">
              <a:lnSpc>
                <a:spcPct val="115000"/>
              </a:lnSpc>
              <a:spcBef>
                <a:spcPts val="0"/>
              </a:spcBef>
              <a:spcAft>
                <a:spcPts val="0"/>
              </a:spcAft>
              <a:buNone/>
            </a:pPr>
            <a:r>
              <a:rPr lang="ko"/>
              <a:t>We expect that help to manage the detailed offline consumption data. By this feature we can preoccupy potential customers not familiar with consumption management.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130bbf1d4b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130bbf1d4b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0a05438d98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0a05438d9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0"/>
              </a:spcBef>
              <a:spcAft>
                <a:spcPts val="0"/>
              </a:spcAft>
              <a:buClr>
                <a:schemeClr val="lt1"/>
              </a:buClr>
              <a:buSzPts val="1200"/>
              <a:buChar char="○"/>
              <a:defRPr sz="1200">
                <a:solidFill>
                  <a:schemeClr val="lt1"/>
                </a:solidFill>
              </a:defRPr>
            </a:lvl2pPr>
            <a:lvl3pPr marL="1371600" lvl="2" indent="-304800">
              <a:spcBef>
                <a:spcPts val="0"/>
              </a:spcBef>
              <a:spcAft>
                <a:spcPts val="0"/>
              </a:spcAft>
              <a:buClr>
                <a:schemeClr val="lt1"/>
              </a:buClr>
              <a:buSzPts val="1200"/>
              <a:buChar char="■"/>
              <a:defRPr sz="1200">
                <a:solidFill>
                  <a:schemeClr val="lt1"/>
                </a:solidFill>
              </a:defRPr>
            </a:lvl3pPr>
            <a:lvl4pPr marL="1828800" lvl="3" indent="-304800">
              <a:spcBef>
                <a:spcPts val="0"/>
              </a:spcBef>
              <a:spcAft>
                <a:spcPts val="0"/>
              </a:spcAft>
              <a:buClr>
                <a:schemeClr val="lt1"/>
              </a:buClr>
              <a:buSzPts val="1200"/>
              <a:buChar char="●"/>
              <a:defRPr sz="1200">
                <a:solidFill>
                  <a:schemeClr val="lt1"/>
                </a:solidFill>
              </a:defRPr>
            </a:lvl4pPr>
            <a:lvl5pPr marL="2286000" lvl="4" indent="-304800">
              <a:spcBef>
                <a:spcPts val="0"/>
              </a:spcBef>
              <a:spcAft>
                <a:spcPts val="0"/>
              </a:spcAft>
              <a:buClr>
                <a:schemeClr val="lt1"/>
              </a:buClr>
              <a:buSzPts val="1200"/>
              <a:buChar char="○"/>
              <a:defRPr sz="1200">
                <a:solidFill>
                  <a:schemeClr val="lt1"/>
                </a:solidFill>
              </a:defRPr>
            </a:lvl5pPr>
            <a:lvl6pPr marL="2743200" lvl="5" indent="-304800">
              <a:spcBef>
                <a:spcPts val="0"/>
              </a:spcBef>
              <a:spcAft>
                <a:spcPts val="0"/>
              </a:spcAft>
              <a:buClr>
                <a:schemeClr val="lt1"/>
              </a:buClr>
              <a:buSzPts val="1200"/>
              <a:buChar char="■"/>
              <a:defRPr sz="1200">
                <a:solidFill>
                  <a:schemeClr val="lt1"/>
                </a:solidFill>
              </a:defRPr>
            </a:lvl6pPr>
            <a:lvl7pPr marL="3200400" lvl="6" indent="-304800">
              <a:spcBef>
                <a:spcPts val="0"/>
              </a:spcBef>
              <a:spcAft>
                <a:spcPts val="0"/>
              </a:spcAft>
              <a:buClr>
                <a:schemeClr val="lt1"/>
              </a:buClr>
              <a:buSzPts val="1200"/>
              <a:buChar char="●"/>
              <a:defRPr sz="1200">
                <a:solidFill>
                  <a:schemeClr val="lt1"/>
                </a:solidFill>
              </a:defRPr>
            </a:lvl7pPr>
            <a:lvl8pPr marL="3657600" lvl="7" indent="-304800">
              <a:spcBef>
                <a:spcPts val="0"/>
              </a:spcBef>
              <a:spcAft>
                <a:spcPts val="0"/>
              </a:spcAft>
              <a:buClr>
                <a:schemeClr val="lt1"/>
              </a:buClr>
              <a:buSzPts val="1200"/>
              <a:buChar char="○"/>
              <a:defRPr sz="1200">
                <a:solidFill>
                  <a:schemeClr val="lt1"/>
                </a:solidFill>
              </a:defRPr>
            </a:lvl8pPr>
            <a:lvl9pPr marL="4114800" lvl="8" indent="-304800">
              <a:spcBef>
                <a:spcPts val="0"/>
              </a:spcBef>
              <a:spcAft>
                <a:spcPts val="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42.jp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26.jp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26.jp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26.jp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26.jp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26.jp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5.xml"/><Relationship Id="rId5" Type="http://schemas.openxmlformats.org/officeDocument/2006/relationships/image" Target="../media/image66.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image" Target="../media/image68.png"/><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5.xml"/><Relationship Id="rId5" Type="http://schemas.openxmlformats.org/officeDocument/2006/relationships/image" Target="../media/image70.pn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xml"/><Relationship Id="rId1" Type="http://schemas.openxmlformats.org/officeDocument/2006/relationships/video" Target="https://www.youtube.com/embed/i7k4ixNJqy0?feature=oembed" TargetMode="External"/><Relationship Id="rId5" Type="http://schemas.openxmlformats.org/officeDocument/2006/relationships/image" Target="../media/image71.jpe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xml"/><Relationship Id="rId1" Type="http://schemas.openxmlformats.org/officeDocument/2006/relationships/video" Target="https://www.youtube.com/embed/eISYiSmGbU0?feature=oembed" TargetMode="External"/><Relationship Id="rId5" Type="http://schemas.openxmlformats.org/officeDocument/2006/relationships/image" Target="../media/image72.jpe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video" Target="https://www.youtube.com/embed/cxV3A97wpW8?feature=oembed" TargetMode="External"/><Relationship Id="rId5" Type="http://schemas.openxmlformats.org/officeDocument/2006/relationships/image" Target="../media/image73.jpe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video" Target="https://www.youtube.com/embed/qvUaKynuBPY?feature=oembed" TargetMode="External"/><Relationship Id="rId5" Type="http://schemas.openxmlformats.org/officeDocument/2006/relationships/image" Target="../media/image74.jpe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video" Target="https://www.youtube.com/embed/a-SidSMV3A0?feature=oembed" TargetMode="External"/><Relationship Id="rId5" Type="http://schemas.openxmlformats.org/officeDocument/2006/relationships/image" Target="../media/image75.jpe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video" Target="https://www.youtube.com/embed/-fnkmiuP26M?feature=oembed" TargetMode="External"/><Relationship Id="rId5" Type="http://schemas.openxmlformats.org/officeDocument/2006/relationships/image" Target="../media/image76.jpe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video" Target="https://www.youtube.com/embed/dlTwpxRiRIY?feature=oembed" TargetMode="External"/><Relationship Id="rId5" Type="http://schemas.openxmlformats.org/officeDocument/2006/relationships/image" Target="../media/image77.jpe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ko"/>
              <a:t>      Receipt Mate</a:t>
            </a:r>
            <a:endParaRPr/>
          </a:p>
        </p:txBody>
      </p:sp>
      <p:sp>
        <p:nvSpPr>
          <p:cNvPr id="68" name="Google Shape;68;p13"/>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ko" dirty="0">
                <a:latin typeface="+mn-ea"/>
                <a:ea typeface="+mn-ea"/>
              </a:rPr>
              <a:t>박찬호, 박현찬, 정우섭, 하승원, 허찬용</a:t>
            </a:r>
            <a:endParaRPr dirty="0">
              <a:latin typeface="+mn-ea"/>
              <a:ea typeface="+mn-ea"/>
            </a:endParaRPr>
          </a:p>
        </p:txBody>
      </p:sp>
      <p:pic>
        <p:nvPicPr>
          <p:cNvPr id="69" name="Google Shape;69;p13"/>
          <p:cNvPicPr preferRelativeResize="0"/>
          <p:nvPr/>
        </p:nvPicPr>
        <p:blipFill rotWithShape="1">
          <a:blip r:embed="rId3">
            <a:alphaModFix/>
          </a:blip>
          <a:srcRect l="29477" t="25333" r="28412" b="28121"/>
          <a:stretch/>
        </p:blipFill>
        <p:spPr>
          <a:xfrm>
            <a:off x="499225" y="1909838"/>
            <a:ext cx="680775" cy="7524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2"/>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ko"/>
              <a:t>Flow Diagram </a:t>
            </a:r>
            <a:endParaRPr/>
          </a:p>
          <a:p>
            <a:pPr marL="0" lvl="0" indent="0" algn="l" rtl="0">
              <a:spcBef>
                <a:spcPts val="0"/>
              </a:spcBef>
              <a:spcAft>
                <a:spcPts val="0"/>
              </a:spcAft>
              <a:buNone/>
            </a:pPr>
            <a:r>
              <a:rPr lang="ko"/>
              <a:t>&amp; User Interfaces</a:t>
            </a:r>
            <a:endParaRPr/>
          </a:p>
        </p:txBody>
      </p:sp>
      <p:pic>
        <p:nvPicPr>
          <p:cNvPr id="151" name="Google Shape;151;p22"/>
          <p:cNvPicPr preferRelativeResize="0"/>
          <p:nvPr/>
        </p:nvPicPr>
        <p:blipFill>
          <a:blip r:embed="rId3">
            <a:alphaModFix/>
          </a:blip>
          <a:stretch>
            <a:fillRect/>
          </a:stretch>
        </p:blipFill>
        <p:spPr>
          <a:xfrm>
            <a:off x="3686225" y="738725"/>
            <a:ext cx="5457775" cy="4042525"/>
          </a:xfrm>
          <a:prstGeom prst="rect">
            <a:avLst/>
          </a:prstGeom>
          <a:noFill/>
          <a:ln>
            <a:noFill/>
          </a:ln>
        </p:spPr>
      </p:pic>
      <p:sp>
        <p:nvSpPr>
          <p:cNvPr id="152" name="Google Shape;152;p22"/>
          <p:cNvSpPr/>
          <p:nvPr/>
        </p:nvSpPr>
        <p:spPr>
          <a:xfrm>
            <a:off x="5819625" y="1449400"/>
            <a:ext cx="719700" cy="258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870475" y="1195500"/>
            <a:ext cx="719700" cy="767700"/>
          </a:xfrm>
          <a:prstGeom prst="rect">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4" name="Google Shape;154;p22"/>
          <p:cNvPicPr preferRelativeResize="0"/>
          <p:nvPr/>
        </p:nvPicPr>
        <p:blipFill>
          <a:blip r:embed="rId4">
            <a:alphaModFix/>
          </a:blip>
          <a:stretch>
            <a:fillRect/>
          </a:stretch>
        </p:blipFill>
        <p:spPr>
          <a:xfrm>
            <a:off x="376783" y="1640950"/>
            <a:ext cx="1411200" cy="3052799"/>
          </a:xfrm>
          <a:prstGeom prst="rect">
            <a:avLst/>
          </a:prstGeom>
          <a:noFill/>
          <a:ln w="19050" cap="flat" cmpd="sng">
            <a:solidFill>
              <a:srgbClr val="FF0000"/>
            </a:solidFill>
            <a:prstDash val="solid"/>
            <a:round/>
            <a:headEnd type="none" w="sm" len="sm"/>
            <a:tailEnd type="none" w="sm" len="sm"/>
          </a:ln>
        </p:spPr>
      </p:pic>
      <p:pic>
        <p:nvPicPr>
          <p:cNvPr id="155" name="Google Shape;155;p22"/>
          <p:cNvPicPr preferRelativeResize="0"/>
          <p:nvPr/>
        </p:nvPicPr>
        <p:blipFill>
          <a:blip r:embed="rId5">
            <a:alphaModFix/>
          </a:blip>
          <a:stretch>
            <a:fillRect/>
          </a:stretch>
        </p:blipFill>
        <p:spPr>
          <a:xfrm>
            <a:off x="2064608" y="1640950"/>
            <a:ext cx="1411200" cy="3052799"/>
          </a:xfrm>
          <a:prstGeom prst="rect">
            <a:avLst/>
          </a:prstGeom>
          <a:noFill/>
          <a:ln>
            <a:noFill/>
          </a:ln>
        </p:spPr>
      </p:pic>
      <p:cxnSp>
        <p:nvCxnSpPr>
          <p:cNvPr id="156" name="Google Shape;156;p22"/>
          <p:cNvCxnSpPr>
            <a:endCxn id="155" idx="2"/>
          </p:cNvCxnSpPr>
          <p:nvPr/>
        </p:nvCxnSpPr>
        <p:spPr>
          <a:xfrm>
            <a:off x="1164608" y="4230549"/>
            <a:ext cx="1605600" cy="463200"/>
          </a:xfrm>
          <a:prstGeom prst="curvedConnector4">
            <a:avLst>
              <a:gd name="adj1" fmla="val 28027"/>
              <a:gd name="adj2" fmla="val 151409"/>
            </a:avLst>
          </a:prstGeom>
          <a:noFill/>
          <a:ln w="19050" cap="flat" cmpd="sng">
            <a:solidFill>
              <a:schemeClr val="accent6"/>
            </a:solidFill>
            <a:prstDash val="solid"/>
            <a:round/>
            <a:headEnd type="none" w="med" len="med"/>
            <a:tailEnd type="triangle" w="med" len="med"/>
          </a:ln>
        </p:spPr>
      </p:cxnSp>
      <p:pic>
        <p:nvPicPr>
          <p:cNvPr id="157" name="Google Shape;157;p22"/>
          <p:cNvPicPr preferRelativeResize="0"/>
          <p:nvPr/>
        </p:nvPicPr>
        <p:blipFill rotWithShape="1">
          <a:blip r:embed="rId6">
            <a:alphaModFix/>
          </a:blip>
          <a:srcRect l="29477" t="25333" r="28412" b="28121"/>
          <a:stretch/>
        </p:blipFill>
        <p:spPr>
          <a:xfrm>
            <a:off x="8743100" y="4683249"/>
            <a:ext cx="347949" cy="384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ko"/>
              <a:t>Flow Diagram </a:t>
            </a:r>
            <a:endParaRPr/>
          </a:p>
          <a:p>
            <a:pPr marL="0" lvl="0" indent="0" algn="l" rtl="0">
              <a:spcBef>
                <a:spcPts val="0"/>
              </a:spcBef>
              <a:spcAft>
                <a:spcPts val="0"/>
              </a:spcAft>
              <a:buNone/>
            </a:pPr>
            <a:r>
              <a:rPr lang="ko"/>
              <a:t>&amp; User Interfaces</a:t>
            </a:r>
            <a:endParaRPr/>
          </a:p>
        </p:txBody>
      </p:sp>
      <p:pic>
        <p:nvPicPr>
          <p:cNvPr id="163" name="Google Shape;163;p23"/>
          <p:cNvPicPr preferRelativeResize="0"/>
          <p:nvPr/>
        </p:nvPicPr>
        <p:blipFill>
          <a:blip r:embed="rId3">
            <a:alphaModFix/>
          </a:blip>
          <a:stretch>
            <a:fillRect/>
          </a:stretch>
        </p:blipFill>
        <p:spPr>
          <a:xfrm>
            <a:off x="3686225" y="738725"/>
            <a:ext cx="5457775" cy="4042525"/>
          </a:xfrm>
          <a:prstGeom prst="rect">
            <a:avLst/>
          </a:prstGeom>
          <a:noFill/>
          <a:ln>
            <a:noFill/>
          </a:ln>
        </p:spPr>
      </p:pic>
      <p:sp>
        <p:nvSpPr>
          <p:cNvPr id="164" name="Google Shape;164;p23"/>
          <p:cNvSpPr/>
          <p:nvPr/>
        </p:nvSpPr>
        <p:spPr>
          <a:xfrm>
            <a:off x="6770150" y="1449400"/>
            <a:ext cx="719700" cy="2583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5" name="Google Shape;165;p23"/>
          <p:cNvPicPr preferRelativeResize="0"/>
          <p:nvPr/>
        </p:nvPicPr>
        <p:blipFill>
          <a:blip r:embed="rId4">
            <a:alphaModFix/>
          </a:blip>
          <a:stretch>
            <a:fillRect/>
          </a:stretch>
        </p:blipFill>
        <p:spPr>
          <a:xfrm>
            <a:off x="35558" y="1707700"/>
            <a:ext cx="1411200" cy="3052799"/>
          </a:xfrm>
          <a:prstGeom prst="rect">
            <a:avLst/>
          </a:prstGeom>
          <a:noFill/>
          <a:ln>
            <a:noFill/>
          </a:ln>
        </p:spPr>
      </p:pic>
      <p:pic>
        <p:nvPicPr>
          <p:cNvPr id="166" name="Google Shape;166;p23"/>
          <p:cNvPicPr preferRelativeResize="0"/>
          <p:nvPr/>
        </p:nvPicPr>
        <p:blipFill>
          <a:blip r:embed="rId5">
            <a:alphaModFix/>
          </a:blip>
          <a:stretch>
            <a:fillRect/>
          </a:stretch>
        </p:blipFill>
        <p:spPr>
          <a:xfrm>
            <a:off x="1531608" y="1707700"/>
            <a:ext cx="1411200" cy="3052799"/>
          </a:xfrm>
          <a:prstGeom prst="rect">
            <a:avLst/>
          </a:prstGeom>
          <a:noFill/>
          <a:ln>
            <a:noFill/>
          </a:ln>
        </p:spPr>
      </p:pic>
      <p:pic>
        <p:nvPicPr>
          <p:cNvPr id="167" name="Google Shape;167;p23"/>
          <p:cNvPicPr preferRelativeResize="0"/>
          <p:nvPr/>
        </p:nvPicPr>
        <p:blipFill>
          <a:blip r:embed="rId6">
            <a:alphaModFix/>
          </a:blip>
          <a:stretch>
            <a:fillRect/>
          </a:stretch>
        </p:blipFill>
        <p:spPr>
          <a:xfrm>
            <a:off x="3027658" y="1707700"/>
            <a:ext cx="1411200" cy="3052799"/>
          </a:xfrm>
          <a:prstGeom prst="rect">
            <a:avLst/>
          </a:prstGeom>
          <a:noFill/>
          <a:ln>
            <a:noFill/>
          </a:ln>
        </p:spPr>
      </p:pic>
      <p:cxnSp>
        <p:nvCxnSpPr>
          <p:cNvPr id="168" name="Google Shape;168;p23"/>
          <p:cNvCxnSpPr>
            <a:endCxn id="166" idx="2"/>
          </p:cNvCxnSpPr>
          <p:nvPr/>
        </p:nvCxnSpPr>
        <p:spPr>
          <a:xfrm>
            <a:off x="853908" y="4088499"/>
            <a:ext cx="1383300" cy="672000"/>
          </a:xfrm>
          <a:prstGeom prst="curvedConnector4">
            <a:avLst>
              <a:gd name="adj1" fmla="val 24496"/>
              <a:gd name="adj2" fmla="val 135435"/>
            </a:avLst>
          </a:prstGeom>
          <a:noFill/>
          <a:ln w="19050" cap="flat" cmpd="sng">
            <a:solidFill>
              <a:srgbClr val="0000FF"/>
            </a:solidFill>
            <a:prstDash val="solid"/>
            <a:round/>
            <a:headEnd type="none" w="med" len="med"/>
            <a:tailEnd type="triangle" w="med" len="med"/>
          </a:ln>
        </p:spPr>
      </p:cxnSp>
      <p:cxnSp>
        <p:nvCxnSpPr>
          <p:cNvPr id="169" name="Google Shape;169;p23"/>
          <p:cNvCxnSpPr>
            <a:endCxn id="167" idx="2"/>
          </p:cNvCxnSpPr>
          <p:nvPr/>
        </p:nvCxnSpPr>
        <p:spPr>
          <a:xfrm>
            <a:off x="2230858" y="3573099"/>
            <a:ext cx="1502400" cy="1187400"/>
          </a:xfrm>
          <a:prstGeom prst="curvedConnector4">
            <a:avLst>
              <a:gd name="adj1" fmla="val 26518"/>
              <a:gd name="adj2" fmla="val 120054"/>
            </a:avLst>
          </a:prstGeom>
          <a:noFill/>
          <a:ln w="19050" cap="flat" cmpd="sng">
            <a:solidFill>
              <a:srgbClr val="0000FF"/>
            </a:solidFill>
            <a:prstDash val="solid"/>
            <a:round/>
            <a:headEnd type="none" w="med" len="med"/>
            <a:tailEnd type="triangle" w="med" len="med"/>
          </a:ln>
        </p:spPr>
      </p:cxnSp>
      <p:pic>
        <p:nvPicPr>
          <p:cNvPr id="170" name="Google Shape;170;p23"/>
          <p:cNvPicPr preferRelativeResize="0"/>
          <p:nvPr/>
        </p:nvPicPr>
        <p:blipFill rotWithShape="1">
          <a:blip r:embed="rId7">
            <a:alphaModFix/>
          </a:blip>
          <a:srcRect l="29477" t="25333" r="28412" b="28121"/>
          <a:stretch/>
        </p:blipFill>
        <p:spPr>
          <a:xfrm>
            <a:off x="8743100" y="4683249"/>
            <a:ext cx="347949" cy="384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ko"/>
              <a:t>Flow Diagram </a:t>
            </a:r>
            <a:endParaRPr/>
          </a:p>
          <a:p>
            <a:pPr marL="0" lvl="0" indent="0" algn="l" rtl="0">
              <a:spcBef>
                <a:spcPts val="0"/>
              </a:spcBef>
              <a:spcAft>
                <a:spcPts val="0"/>
              </a:spcAft>
              <a:buNone/>
            </a:pPr>
            <a:r>
              <a:rPr lang="ko"/>
              <a:t>&amp; User Interfaces</a:t>
            </a:r>
            <a:endParaRPr/>
          </a:p>
        </p:txBody>
      </p:sp>
      <p:pic>
        <p:nvPicPr>
          <p:cNvPr id="176" name="Google Shape;176;p24"/>
          <p:cNvPicPr preferRelativeResize="0"/>
          <p:nvPr/>
        </p:nvPicPr>
        <p:blipFill>
          <a:blip r:embed="rId3">
            <a:alphaModFix/>
          </a:blip>
          <a:stretch>
            <a:fillRect/>
          </a:stretch>
        </p:blipFill>
        <p:spPr>
          <a:xfrm>
            <a:off x="3686225" y="738725"/>
            <a:ext cx="5457775" cy="4042525"/>
          </a:xfrm>
          <a:prstGeom prst="rect">
            <a:avLst/>
          </a:prstGeom>
          <a:noFill/>
          <a:ln>
            <a:noFill/>
          </a:ln>
        </p:spPr>
      </p:pic>
      <p:sp>
        <p:nvSpPr>
          <p:cNvPr id="177" name="Google Shape;177;p24"/>
          <p:cNvSpPr/>
          <p:nvPr/>
        </p:nvSpPr>
        <p:spPr>
          <a:xfrm>
            <a:off x="6290425" y="2269025"/>
            <a:ext cx="719700" cy="2583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8" name="Google Shape;178;p24"/>
          <p:cNvPicPr preferRelativeResize="0"/>
          <p:nvPr/>
        </p:nvPicPr>
        <p:blipFill>
          <a:blip r:embed="rId4">
            <a:alphaModFix/>
          </a:blip>
          <a:stretch>
            <a:fillRect/>
          </a:stretch>
        </p:blipFill>
        <p:spPr>
          <a:xfrm>
            <a:off x="1252647" y="1737400"/>
            <a:ext cx="1411200" cy="3052799"/>
          </a:xfrm>
          <a:prstGeom prst="rect">
            <a:avLst/>
          </a:prstGeom>
          <a:noFill/>
          <a:ln>
            <a:noFill/>
          </a:ln>
        </p:spPr>
      </p:pic>
      <p:sp>
        <p:nvSpPr>
          <p:cNvPr id="179" name="Google Shape;179;p24"/>
          <p:cNvSpPr/>
          <p:nvPr/>
        </p:nvSpPr>
        <p:spPr>
          <a:xfrm>
            <a:off x="4639475" y="2269025"/>
            <a:ext cx="719700" cy="2583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4"/>
          <p:cNvSpPr/>
          <p:nvPr/>
        </p:nvSpPr>
        <p:spPr>
          <a:xfrm>
            <a:off x="7941375" y="2269025"/>
            <a:ext cx="719700" cy="2583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4"/>
          <p:cNvSpPr/>
          <p:nvPr/>
        </p:nvSpPr>
        <p:spPr>
          <a:xfrm>
            <a:off x="1796850" y="4478600"/>
            <a:ext cx="322800" cy="2583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4"/>
          <p:cNvSpPr/>
          <p:nvPr/>
        </p:nvSpPr>
        <p:spPr>
          <a:xfrm>
            <a:off x="2260175" y="4478600"/>
            <a:ext cx="322800" cy="2583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4"/>
          <p:cNvSpPr txBox="1"/>
          <p:nvPr/>
        </p:nvSpPr>
        <p:spPr>
          <a:xfrm>
            <a:off x="3296750" y="2198075"/>
            <a:ext cx="119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latin typeface="Roboto"/>
                <a:ea typeface="Roboto"/>
                <a:cs typeface="Roboto"/>
                <a:sym typeface="Roboto"/>
              </a:rPr>
              <a:t>Nav Bar</a:t>
            </a:r>
            <a:endParaRPr>
              <a:latin typeface="Roboto"/>
              <a:ea typeface="Roboto"/>
              <a:cs typeface="Roboto"/>
              <a:sym typeface="Roboto"/>
            </a:endParaRPr>
          </a:p>
        </p:txBody>
      </p:sp>
      <p:sp>
        <p:nvSpPr>
          <p:cNvPr id="184" name="Google Shape;184;p24"/>
          <p:cNvSpPr/>
          <p:nvPr/>
        </p:nvSpPr>
        <p:spPr>
          <a:xfrm>
            <a:off x="4487150" y="2123225"/>
            <a:ext cx="4299600" cy="549900"/>
          </a:xfrm>
          <a:prstGeom prst="rect">
            <a:avLst/>
          </a:prstGeom>
          <a:noFill/>
          <a:ln w="2857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4"/>
          <p:cNvSpPr/>
          <p:nvPr/>
        </p:nvSpPr>
        <p:spPr>
          <a:xfrm>
            <a:off x="1252650" y="4380950"/>
            <a:ext cx="1411200" cy="453600"/>
          </a:xfrm>
          <a:prstGeom prst="rect">
            <a:avLst/>
          </a:prstGeom>
          <a:noFill/>
          <a:ln w="2857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4"/>
          <p:cNvSpPr/>
          <p:nvPr/>
        </p:nvSpPr>
        <p:spPr>
          <a:xfrm>
            <a:off x="1333525" y="4478600"/>
            <a:ext cx="322800" cy="2583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4"/>
          <p:cNvSpPr/>
          <p:nvPr/>
        </p:nvSpPr>
        <p:spPr>
          <a:xfrm>
            <a:off x="1201850" y="1737400"/>
            <a:ext cx="1512000" cy="31803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 name="Google Shape;188;p24"/>
          <p:cNvPicPr preferRelativeResize="0"/>
          <p:nvPr/>
        </p:nvPicPr>
        <p:blipFill rotWithShape="1">
          <a:blip r:embed="rId5">
            <a:alphaModFix/>
          </a:blip>
          <a:srcRect l="29477" t="25333" r="28412" b="28121"/>
          <a:stretch/>
        </p:blipFill>
        <p:spPr>
          <a:xfrm>
            <a:off x="8743100" y="4683249"/>
            <a:ext cx="347949" cy="384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ko"/>
              <a:t>Flow Diagram </a:t>
            </a:r>
            <a:endParaRPr/>
          </a:p>
          <a:p>
            <a:pPr marL="0" lvl="0" indent="0" algn="l" rtl="0">
              <a:spcBef>
                <a:spcPts val="0"/>
              </a:spcBef>
              <a:spcAft>
                <a:spcPts val="0"/>
              </a:spcAft>
              <a:buNone/>
            </a:pPr>
            <a:r>
              <a:rPr lang="ko"/>
              <a:t>&amp; User Interfaces</a:t>
            </a:r>
            <a:endParaRPr/>
          </a:p>
        </p:txBody>
      </p:sp>
      <p:pic>
        <p:nvPicPr>
          <p:cNvPr id="194" name="Google Shape;194;p25"/>
          <p:cNvPicPr preferRelativeResize="0"/>
          <p:nvPr/>
        </p:nvPicPr>
        <p:blipFill>
          <a:blip r:embed="rId3">
            <a:alphaModFix/>
          </a:blip>
          <a:stretch>
            <a:fillRect/>
          </a:stretch>
        </p:blipFill>
        <p:spPr>
          <a:xfrm>
            <a:off x="3686225" y="738725"/>
            <a:ext cx="5457775" cy="4042525"/>
          </a:xfrm>
          <a:prstGeom prst="rect">
            <a:avLst/>
          </a:prstGeom>
          <a:noFill/>
          <a:ln>
            <a:noFill/>
          </a:ln>
        </p:spPr>
      </p:pic>
      <p:pic>
        <p:nvPicPr>
          <p:cNvPr id="195" name="Google Shape;195;p25"/>
          <p:cNvPicPr preferRelativeResize="0"/>
          <p:nvPr/>
        </p:nvPicPr>
        <p:blipFill>
          <a:blip r:embed="rId4">
            <a:alphaModFix/>
          </a:blip>
          <a:stretch>
            <a:fillRect/>
          </a:stretch>
        </p:blipFill>
        <p:spPr>
          <a:xfrm>
            <a:off x="1252650" y="1781750"/>
            <a:ext cx="1411200" cy="3052799"/>
          </a:xfrm>
          <a:prstGeom prst="rect">
            <a:avLst/>
          </a:prstGeom>
          <a:noFill/>
          <a:ln>
            <a:noFill/>
          </a:ln>
        </p:spPr>
      </p:pic>
      <p:sp>
        <p:nvSpPr>
          <p:cNvPr id="196" name="Google Shape;196;p25"/>
          <p:cNvSpPr/>
          <p:nvPr/>
        </p:nvSpPr>
        <p:spPr>
          <a:xfrm>
            <a:off x="1252650" y="1809908"/>
            <a:ext cx="1411200" cy="3052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5"/>
          <p:cNvSpPr/>
          <p:nvPr/>
        </p:nvSpPr>
        <p:spPr>
          <a:xfrm>
            <a:off x="6290425" y="3563650"/>
            <a:ext cx="719700" cy="258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5"/>
          <p:cNvSpPr/>
          <p:nvPr/>
        </p:nvSpPr>
        <p:spPr>
          <a:xfrm>
            <a:off x="5812125" y="4522950"/>
            <a:ext cx="719700" cy="258300"/>
          </a:xfrm>
          <a:prstGeom prst="rect">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5"/>
          <p:cNvSpPr/>
          <p:nvPr/>
        </p:nvSpPr>
        <p:spPr>
          <a:xfrm>
            <a:off x="1505050" y="2827600"/>
            <a:ext cx="325800" cy="258300"/>
          </a:xfrm>
          <a:prstGeom prst="rect">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5"/>
          <p:cNvSpPr/>
          <p:nvPr/>
        </p:nvSpPr>
        <p:spPr>
          <a:xfrm>
            <a:off x="2066075" y="3664000"/>
            <a:ext cx="325800" cy="258300"/>
          </a:xfrm>
          <a:prstGeom prst="rect">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1" name="Google Shape;201;p25"/>
          <p:cNvPicPr preferRelativeResize="0"/>
          <p:nvPr/>
        </p:nvPicPr>
        <p:blipFill rotWithShape="1">
          <a:blip r:embed="rId5">
            <a:alphaModFix/>
          </a:blip>
          <a:srcRect l="29477" t="25333" r="28412" b="28121"/>
          <a:stretch/>
        </p:blipFill>
        <p:spPr>
          <a:xfrm>
            <a:off x="8743100" y="4683249"/>
            <a:ext cx="347949" cy="384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ko"/>
              <a:t>Flow Diagram </a:t>
            </a:r>
            <a:endParaRPr/>
          </a:p>
          <a:p>
            <a:pPr marL="0" lvl="0" indent="0" algn="l" rtl="0">
              <a:spcBef>
                <a:spcPts val="0"/>
              </a:spcBef>
              <a:spcAft>
                <a:spcPts val="0"/>
              </a:spcAft>
              <a:buNone/>
            </a:pPr>
            <a:r>
              <a:rPr lang="ko"/>
              <a:t>&amp; User Interfaces</a:t>
            </a:r>
            <a:endParaRPr/>
          </a:p>
        </p:txBody>
      </p:sp>
      <p:pic>
        <p:nvPicPr>
          <p:cNvPr id="207" name="Google Shape;207;p26"/>
          <p:cNvPicPr preferRelativeResize="0"/>
          <p:nvPr/>
        </p:nvPicPr>
        <p:blipFill>
          <a:blip r:embed="rId3">
            <a:alphaModFix/>
          </a:blip>
          <a:stretch>
            <a:fillRect/>
          </a:stretch>
        </p:blipFill>
        <p:spPr>
          <a:xfrm>
            <a:off x="3686225" y="738725"/>
            <a:ext cx="5457775" cy="4042525"/>
          </a:xfrm>
          <a:prstGeom prst="rect">
            <a:avLst/>
          </a:prstGeom>
          <a:noFill/>
          <a:ln>
            <a:noFill/>
          </a:ln>
        </p:spPr>
      </p:pic>
      <p:sp>
        <p:nvSpPr>
          <p:cNvPr id="208" name="Google Shape;208;p26"/>
          <p:cNvSpPr/>
          <p:nvPr/>
        </p:nvSpPr>
        <p:spPr>
          <a:xfrm>
            <a:off x="6752375" y="4522950"/>
            <a:ext cx="719700" cy="258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 name="Google Shape;209;p26"/>
          <p:cNvPicPr preferRelativeResize="0"/>
          <p:nvPr/>
        </p:nvPicPr>
        <p:blipFill>
          <a:blip r:embed="rId4">
            <a:alphaModFix/>
          </a:blip>
          <a:stretch>
            <a:fillRect/>
          </a:stretch>
        </p:blipFill>
        <p:spPr>
          <a:xfrm>
            <a:off x="8" y="1840563"/>
            <a:ext cx="1411200" cy="3052799"/>
          </a:xfrm>
          <a:prstGeom prst="rect">
            <a:avLst/>
          </a:prstGeom>
          <a:noFill/>
          <a:ln>
            <a:noFill/>
          </a:ln>
        </p:spPr>
      </p:pic>
      <p:pic>
        <p:nvPicPr>
          <p:cNvPr id="210" name="Google Shape;210;p26"/>
          <p:cNvPicPr preferRelativeResize="0"/>
          <p:nvPr/>
        </p:nvPicPr>
        <p:blipFill>
          <a:blip r:embed="rId5">
            <a:alphaModFix/>
          </a:blip>
          <a:stretch>
            <a:fillRect/>
          </a:stretch>
        </p:blipFill>
        <p:spPr>
          <a:xfrm>
            <a:off x="1487608" y="1840563"/>
            <a:ext cx="1411200" cy="3052799"/>
          </a:xfrm>
          <a:prstGeom prst="rect">
            <a:avLst/>
          </a:prstGeom>
          <a:noFill/>
          <a:ln>
            <a:noFill/>
          </a:ln>
        </p:spPr>
      </p:pic>
      <p:pic>
        <p:nvPicPr>
          <p:cNvPr id="211" name="Google Shape;211;p26"/>
          <p:cNvPicPr preferRelativeResize="0"/>
          <p:nvPr/>
        </p:nvPicPr>
        <p:blipFill>
          <a:blip r:embed="rId6">
            <a:alphaModFix/>
          </a:blip>
          <a:stretch>
            <a:fillRect/>
          </a:stretch>
        </p:blipFill>
        <p:spPr>
          <a:xfrm>
            <a:off x="2975195" y="1840563"/>
            <a:ext cx="1411200" cy="3052799"/>
          </a:xfrm>
          <a:prstGeom prst="rect">
            <a:avLst/>
          </a:prstGeom>
          <a:noFill/>
          <a:ln>
            <a:noFill/>
          </a:ln>
        </p:spPr>
      </p:pic>
      <p:pic>
        <p:nvPicPr>
          <p:cNvPr id="212" name="Google Shape;212;p26"/>
          <p:cNvPicPr preferRelativeResize="0"/>
          <p:nvPr/>
        </p:nvPicPr>
        <p:blipFill rotWithShape="1">
          <a:blip r:embed="rId7">
            <a:alphaModFix/>
          </a:blip>
          <a:srcRect l="29477" t="25333" r="28412" b="28121"/>
          <a:stretch/>
        </p:blipFill>
        <p:spPr>
          <a:xfrm>
            <a:off x="8743100" y="4683249"/>
            <a:ext cx="347949" cy="384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ko"/>
              <a:t>Flow Diagram </a:t>
            </a:r>
            <a:endParaRPr/>
          </a:p>
          <a:p>
            <a:pPr marL="0" lvl="0" indent="0" algn="l" rtl="0">
              <a:spcBef>
                <a:spcPts val="0"/>
              </a:spcBef>
              <a:spcAft>
                <a:spcPts val="0"/>
              </a:spcAft>
              <a:buNone/>
            </a:pPr>
            <a:r>
              <a:rPr lang="ko"/>
              <a:t>&amp; User Interfaces</a:t>
            </a:r>
            <a:endParaRPr/>
          </a:p>
        </p:txBody>
      </p:sp>
      <p:pic>
        <p:nvPicPr>
          <p:cNvPr id="218" name="Google Shape;218;p27"/>
          <p:cNvPicPr preferRelativeResize="0"/>
          <p:nvPr/>
        </p:nvPicPr>
        <p:blipFill>
          <a:blip r:embed="rId3">
            <a:alphaModFix/>
          </a:blip>
          <a:stretch>
            <a:fillRect/>
          </a:stretch>
        </p:blipFill>
        <p:spPr>
          <a:xfrm>
            <a:off x="3686225" y="738725"/>
            <a:ext cx="5457775" cy="4042525"/>
          </a:xfrm>
          <a:prstGeom prst="rect">
            <a:avLst/>
          </a:prstGeom>
          <a:noFill/>
          <a:ln>
            <a:noFill/>
          </a:ln>
        </p:spPr>
      </p:pic>
      <p:sp>
        <p:nvSpPr>
          <p:cNvPr id="219" name="Google Shape;219;p27"/>
          <p:cNvSpPr/>
          <p:nvPr/>
        </p:nvSpPr>
        <p:spPr>
          <a:xfrm>
            <a:off x="4639475" y="4522950"/>
            <a:ext cx="719700" cy="2583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a:off x="4639475" y="2269025"/>
            <a:ext cx="719700" cy="258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a:off x="3686225" y="4522950"/>
            <a:ext cx="719700" cy="258300"/>
          </a:xfrm>
          <a:prstGeom prst="rect">
            <a:avLst/>
          </a:prstGeom>
          <a:noFill/>
          <a:ln w="2857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2" name="Google Shape;222;p27"/>
          <p:cNvPicPr preferRelativeResize="0"/>
          <p:nvPr/>
        </p:nvPicPr>
        <p:blipFill>
          <a:blip r:embed="rId4">
            <a:alphaModFix/>
          </a:blip>
          <a:stretch>
            <a:fillRect/>
          </a:stretch>
        </p:blipFill>
        <p:spPr>
          <a:xfrm>
            <a:off x="1043058" y="1728450"/>
            <a:ext cx="1411200" cy="3052799"/>
          </a:xfrm>
          <a:prstGeom prst="rect">
            <a:avLst/>
          </a:prstGeom>
          <a:noFill/>
          <a:ln>
            <a:noFill/>
          </a:ln>
        </p:spPr>
      </p:pic>
      <p:sp>
        <p:nvSpPr>
          <p:cNvPr id="223" name="Google Shape;223;p27"/>
          <p:cNvSpPr/>
          <p:nvPr/>
        </p:nvSpPr>
        <p:spPr>
          <a:xfrm>
            <a:off x="3583725" y="4438500"/>
            <a:ext cx="1862700" cy="4272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a:off x="1043050" y="3000725"/>
            <a:ext cx="1411200" cy="767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1140800" y="3218475"/>
            <a:ext cx="1214400" cy="2583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1140800" y="3521200"/>
            <a:ext cx="1214400" cy="193200"/>
          </a:xfrm>
          <a:prstGeom prst="rect">
            <a:avLst/>
          </a:prstGeom>
          <a:noFill/>
          <a:ln w="2857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5102800" y="3567375"/>
            <a:ext cx="719700" cy="258300"/>
          </a:xfrm>
          <a:prstGeom prst="rect">
            <a:avLst/>
          </a:prstGeom>
          <a:no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1541950" y="2442600"/>
            <a:ext cx="875400" cy="427200"/>
          </a:xfrm>
          <a:prstGeom prst="rect">
            <a:avLst/>
          </a:prstGeom>
          <a:no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9" name="Google Shape;229;p27"/>
          <p:cNvPicPr preferRelativeResize="0"/>
          <p:nvPr/>
        </p:nvPicPr>
        <p:blipFill rotWithShape="1">
          <a:blip r:embed="rId5">
            <a:alphaModFix/>
          </a:blip>
          <a:srcRect l="29477" t="25333" r="28412" b="28121"/>
          <a:stretch/>
        </p:blipFill>
        <p:spPr>
          <a:xfrm>
            <a:off x="8743100" y="4683249"/>
            <a:ext cx="347949" cy="384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8"/>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ko"/>
              <a:t>Flow Diagram </a:t>
            </a:r>
            <a:endParaRPr/>
          </a:p>
          <a:p>
            <a:pPr marL="0" lvl="0" indent="0" algn="l" rtl="0">
              <a:spcBef>
                <a:spcPts val="0"/>
              </a:spcBef>
              <a:spcAft>
                <a:spcPts val="0"/>
              </a:spcAft>
              <a:buNone/>
            </a:pPr>
            <a:r>
              <a:rPr lang="ko"/>
              <a:t>&amp; User Interfaces</a:t>
            </a:r>
            <a:endParaRPr/>
          </a:p>
        </p:txBody>
      </p:sp>
      <p:pic>
        <p:nvPicPr>
          <p:cNvPr id="235" name="Google Shape;235;p28"/>
          <p:cNvPicPr preferRelativeResize="0"/>
          <p:nvPr/>
        </p:nvPicPr>
        <p:blipFill>
          <a:blip r:embed="rId3">
            <a:alphaModFix/>
          </a:blip>
          <a:stretch>
            <a:fillRect/>
          </a:stretch>
        </p:blipFill>
        <p:spPr>
          <a:xfrm>
            <a:off x="3686225" y="738725"/>
            <a:ext cx="5457775" cy="4042525"/>
          </a:xfrm>
          <a:prstGeom prst="rect">
            <a:avLst/>
          </a:prstGeom>
          <a:noFill/>
          <a:ln>
            <a:noFill/>
          </a:ln>
        </p:spPr>
      </p:pic>
      <p:sp>
        <p:nvSpPr>
          <p:cNvPr id="236" name="Google Shape;236;p28"/>
          <p:cNvSpPr/>
          <p:nvPr/>
        </p:nvSpPr>
        <p:spPr>
          <a:xfrm>
            <a:off x="7935225" y="2269025"/>
            <a:ext cx="719700" cy="258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7" name="Google Shape;237;p28"/>
          <p:cNvPicPr preferRelativeResize="0"/>
          <p:nvPr/>
        </p:nvPicPr>
        <p:blipFill>
          <a:blip r:embed="rId4">
            <a:alphaModFix/>
          </a:blip>
          <a:stretch>
            <a:fillRect/>
          </a:stretch>
        </p:blipFill>
        <p:spPr>
          <a:xfrm>
            <a:off x="1105233" y="1728450"/>
            <a:ext cx="1411200" cy="3052799"/>
          </a:xfrm>
          <a:prstGeom prst="rect">
            <a:avLst/>
          </a:prstGeom>
          <a:noFill/>
          <a:ln>
            <a:noFill/>
          </a:ln>
        </p:spPr>
      </p:pic>
      <p:sp>
        <p:nvSpPr>
          <p:cNvPr id="238" name="Google Shape;238;p28"/>
          <p:cNvSpPr/>
          <p:nvPr/>
        </p:nvSpPr>
        <p:spPr>
          <a:xfrm>
            <a:off x="1105225" y="3967125"/>
            <a:ext cx="1411200" cy="858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9" name="Google Shape;239;p28"/>
          <p:cNvPicPr preferRelativeResize="0"/>
          <p:nvPr/>
        </p:nvPicPr>
        <p:blipFill rotWithShape="1">
          <a:blip r:embed="rId5">
            <a:alphaModFix/>
          </a:blip>
          <a:srcRect l="29477" t="25333" r="28412" b="28121"/>
          <a:stretch/>
        </p:blipFill>
        <p:spPr>
          <a:xfrm>
            <a:off x="8743100" y="4683249"/>
            <a:ext cx="347949" cy="384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9"/>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ko"/>
              <a:t>Flow Diagram </a:t>
            </a:r>
            <a:endParaRPr/>
          </a:p>
          <a:p>
            <a:pPr marL="0" lvl="0" indent="0" algn="l" rtl="0">
              <a:spcBef>
                <a:spcPts val="0"/>
              </a:spcBef>
              <a:spcAft>
                <a:spcPts val="0"/>
              </a:spcAft>
              <a:buNone/>
            </a:pPr>
            <a:r>
              <a:rPr lang="ko"/>
              <a:t>&amp; User Interfaces</a:t>
            </a:r>
            <a:endParaRPr/>
          </a:p>
        </p:txBody>
      </p:sp>
      <p:pic>
        <p:nvPicPr>
          <p:cNvPr id="245" name="Google Shape;245;p29"/>
          <p:cNvPicPr preferRelativeResize="0"/>
          <p:nvPr/>
        </p:nvPicPr>
        <p:blipFill>
          <a:blip r:embed="rId3">
            <a:alphaModFix/>
          </a:blip>
          <a:stretch>
            <a:fillRect/>
          </a:stretch>
        </p:blipFill>
        <p:spPr>
          <a:xfrm>
            <a:off x="3686225" y="738725"/>
            <a:ext cx="5457775" cy="4042525"/>
          </a:xfrm>
          <a:prstGeom prst="rect">
            <a:avLst/>
          </a:prstGeom>
          <a:noFill/>
          <a:ln>
            <a:noFill/>
          </a:ln>
        </p:spPr>
      </p:pic>
      <p:sp>
        <p:nvSpPr>
          <p:cNvPr id="246" name="Google Shape;246;p29"/>
          <p:cNvSpPr/>
          <p:nvPr/>
        </p:nvSpPr>
        <p:spPr>
          <a:xfrm>
            <a:off x="7464875" y="2979700"/>
            <a:ext cx="719700" cy="258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7" name="Google Shape;247;p29"/>
          <p:cNvPicPr preferRelativeResize="0"/>
          <p:nvPr/>
        </p:nvPicPr>
        <p:blipFill>
          <a:blip r:embed="rId4">
            <a:alphaModFix/>
          </a:blip>
          <a:stretch>
            <a:fillRect/>
          </a:stretch>
        </p:blipFill>
        <p:spPr>
          <a:xfrm>
            <a:off x="471908" y="1682063"/>
            <a:ext cx="1411200" cy="3052799"/>
          </a:xfrm>
          <a:prstGeom prst="rect">
            <a:avLst/>
          </a:prstGeom>
          <a:noFill/>
          <a:ln w="28575" cap="flat" cmpd="sng">
            <a:solidFill>
              <a:srgbClr val="FF0000"/>
            </a:solidFill>
            <a:prstDash val="solid"/>
            <a:round/>
            <a:headEnd type="none" w="sm" len="sm"/>
            <a:tailEnd type="none" w="sm" len="sm"/>
          </a:ln>
        </p:spPr>
      </p:pic>
      <p:pic>
        <p:nvPicPr>
          <p:cNvPr id="248" name="Google Shape;248;p29"/>
          <p:cNvPicPr preferRelativeResize="0"/>
          <p:nvPr/>
        </p:nvPicPr>
        <p:blipFill>
          <a:blip r:embed="rId5">
            <a:alphaModFix/>
          </a:blip>
          <a:stretch>
            <a:fillRect/>
          </a:stretch>
        </p:blipFill>
        <p:spPr>
          <a:xfrm>
            <a:off x="2409808" y="1682063"/>
            <a:ext cx="1411200" cy="3052799"/>
          </a:xfrm>
          <a:prstGeom prst="rect">
            <a:avLst/>
          </a:prstGeom>
          <a:noFill/>
          <a:ln>
            <a:noFill/>
          </a:ln>
        </p:spPr>
      </p:pic>
      <p:sp>
        <p:nvSpPr>
          <p:cNvPr id="249" name="Google Shape;249;p29"/>
          <p:cNvSpPr/>
          <p:nvPr/>
        </p:nvSpPr>
        <p:spPr>
          <a:xfrm>
            <a:off x="7938750" y="3567400"/>
            <a:ext cx="719700" cy="258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0" name="Google Shape;250;p29"/>
          <p:cNvCxnSpPr>
            <a:endCxn id="248" idx="1"/>
          </p:cNvCxnSpPr>
          <p:nvPr/>
        </p:nvCxnSpPr>
        <p:spPr>
          <a:xfrm>
            <a:off x="1883008" y="3208462"/>
            <a:ext cx="526800" cy="0"/>
          </a:xfrm>
          <a:prstGeom prst="straightConnector1">
            <a:avLst/>
          </a:prstGeom>
          <a:noFill/>
          <a:ln w="28575" cap="flat" cmpd="sng">
            <a:solidFill>
              <a:srgbClr val="FF0000"/>
            </a:solidFill>
            <a:prstDash val="solid"/>
            <a:round/>
            <a:headEnd type="none" w="med" len="med"/>
            <a:tailEnd type="triangle" w="med" len="med"/>
          </a:ln>
        </p:spPr>
      </p:cxnSp>
      <p:pic>
        <p:nvPicPr>
          <p:cNvPr id="251" name="Google Shape;251;p29"/>
          <p:cNvPicPr preferRelativeResize="0"/>
          <p:nvPr/>
        </p:nvPicPr>
        <p:blipFill rotWithShape="1">
          <a:blip r:embed="rId6">
            <a:alphaModFix/>
          </a:blip>
          <a:srcRect l="29477" t="25333" r="28412" b="28121"/>
          <a:stretch/>
        </p:blipFill>
        <p:spPr>
          <a:xfrm>
            <a:off x="8743100" y="4683249"/>
            <a:ext cx="347949" cy="384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0"/>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ko"/>
              <a:t>Flow Diagram </a:t>
            </a:r>
            <a:endParaRPr/>
          </a:p>
          <a:p>
            <a:pPr marL="0" lvl="0" indent="0" algn="l" rtl="0">
              <a:spcBef>
                <a:spcPts val="0"/>
              </a:spcBef>
              <a:spcAft>
                <a:spcPts val="0"/>
              </a:spcAft>
              <a:buNone/>
            </a:pPr>
            <a:r>
              <a:rPr lang="ko"/>
              <a:t>&amp; User Interfaces</a:t>
            </a:r>
            <a:endParaRPr/>
          </a:p>
        </p:txBody>
      </p:sp>
      <p:pic>
        <p:nvPicPr>
          <p:cNvPr id="257" name="Google Shape;257;p30"/>
          <p:cNvPicPr preferRelativeResize="0"/>
          <p:nvPr/>
        </p:nvPicPr>
        <p:blipFill>
          <a:blip r:embed="rId3">
            <a:alphaModFix/>
          </a:blip>
          <a:stretch>
            <a:fillRect/>
          </a:stretch>
        </p:blipFill>
        <p:spPr>
          <a:xfrm>
            <a:off x="3686225" y="738725"/>
            <a:ext cx="5457775" cy="4042525"/>
          </a:xfrm>
          <a:prstGeom prst="rect">
            <a:avLst/>
          </a:prstGeom>
          <a:noFill/>
          <a:ln>
            <a:noFill/>
          </a:ln>
        </p:spPr>
      </p:pic>
      <p:sp>
        <p:nvSpPr>
          <p:cNvPr id="258" name="Google Shape;258;p30"/>
          <p:cNvSpPr/>
          <p:nvPr/>
        </p:nvSpPr>
        <p:spPr>
          <a:xfrm>
            <a:off x="8424300" y="2988575"/>
            <a:ext cx="719700" cy="258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7938750" y="3567400"/>
            <a:ext cx="719700" cy="258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0" name="Google Shape;260;p30"/>
          <p:cNvCxnSpPr>
            <a:endCxn id="261" idx="1"/>
          </p:cNvCxnSpPr>
          <p:nvPr/>
        </p:nvCxnSpPr>
        <p:spPr>
          <a:xfrm>
            <a:off x="1883008" y="3208462"/>
            <a:ext cx="526800" cy="0"/>
          </a:xfrm>
          <a:prstGeom prst="straightConnector1">
            <a:avLst/>
          </a:prstGeom>
          <a:noFill/>
          <a:ln w="28575" cap="flat" cmpd="sng">
            <a:solidFill>
              <a:srgbClr val="FF0000"/>
            </a:solidFill>
            <a:prstDash val="solid"/>
            <a:round/>
            <a:headEnd type="none" w="med" len="med"/>
            <a:tailEnd type="triangle" w="med" len="med"/>
          </a:ln>
        </p:spPr>
      </p:cxnSp>
      <p:pic>
        <p:nvPicPr>
          <p:cNvPr id="262" name="Google Shape;262;p30"/>
          <p:cNvPicPr preferRelativeResize="0"/>
          <p:nvPr/>
        </p:nvPicPr>
        <p:blipFill>
          <a:blip r:embed="rId4">
            <a:alphaModFix/>
          </a:blip>
          <a:stretch>
            <a:fillRect/>
          </a:stretch>
        </p:blipFill>
        <p:spPr>
          <a:xfrm>
            <a:off x="471908" y="1682050"/>
            <a:ext cx="1411200" cy="3052799"/>
          </a:xfrm>
          <a:prstGeom prst="rect">
            <a:avLst/>
          </a:prstGeom>
          <a:noFill/>
          <a:ln w="19050" cap="flat" cmpd="sng">
            <a:solidFill>
              <a:srgbClr val="FF0000"/>
            </a:solidFill>
            <a:prstDash val="solid"/>
            <a:round/>
            <a:headEnd type="none" w="sm" len="sm"/>
            <a:tailEnd type="none" w="sm" len="sm"/>
          </a:ln>
        </p:spPr>
      </p:pic>
      <p:pic>
        <p:nvPicPr>
          <p:cNvPr id="263" name="Google Shape;263;p30"/>
          <p:cNvPicPr preferRelativeResize="0"/>
          <p:nvPr/>
        </p:nvPicPr>
        <p:blipFill>
          <a:blip r:embed="rId5">
            <a:alphaModFix/>
          </a:blip>
          <a:stretch>
            <a:fillRect/>
          </a:stretch>
        </p:blipFill>
        <p:spPr>
          <a:xfrm>
            <a:off x="2409808" y="1682050"/>
            <a:ext cx="1411200" cy="3052799"/>
          </a:xfrm>
          <a:prstGeom prst="rect">
            <a:avLst/>
          </a:prstGeom>
          <a:noFill/>
          <a:ln>
            <a:noFill/>
          </a:ln>
        </p:spPr>
      </p:pic>
      <p:pic>
        <p:nvPicPr>
          <p:cNvPr id="264" name="Google Shape;264;p30"/>
          <p:cNvPicPr preferRelativeResize="0"/>
          <p:nvPr/>
        </p:nvPicPr>
        <p:blipFill rotWithShape="1">
          <a:blip r:embed="rId6">
            <a:alphaModFix/>
          </a:blip>
          <a:srcRect l="29477" t="25333" r="28412" b="28121"/>
          <a:stretch/>
        </p:blipFill>
        <p:spPr>
          <a:xfrm>
            <a:off x="8743100" y="4683249"/>
            <a:ext cx="347949" cy="384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1"/>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Overall Architecture </a:t>
            </a:r>
            <a:endParaRPr/>
          </a:p>
        </p:txBody>
      </p:sp>
      <p:pic>
        <p:nvPicPr>
          <p:cNvPr id="270" name="Google Shape;270;p31"/>
          <p:cNvPicPr preferRelativeResize="0"/>
          <p:nvPr/>
        </p:nvPicPr>
        <p:blipFill>
          <a:blip r:embed="rId3">
            <a:alphaModFix/>
          </a:blip>
          <a:stretch>
            <a:fillRect/>
          </a:stretch>
        </p:blipFill>
        <p:spPr>
          <a:xfrm>
            <a:off x="790925" y="767700"/>
            <a:ext cx="7562149" cy="4375800"/>
          </a:xfrm>
          <a:prstGeom prst="rect">
            <a:avLst/>
          </a:prstGeom>
          <a:noFill/>
          <a:ln>
            <a:noFill/>
          </a:ln>
        </p:spPr>
      </p:pic>
      <p:pic>
        <p:nvPicPr>
          <p:cNvPr id="271" name="Google Shape;271;p31"/>
          <p:cNvPicPr preferRelativeResize="0"/>
          <p:nvPr/>
        </p:nvPicPr>
        <p:blipFill rotWithShape="1">
          <a:blip r:embed="rId4">
            <a:alphaModFix/>
          </a:blip>
          <a:srcRect l="29477" t="25333" r="28412" b="28121"/>
          <a:stretch/>
        </p:blipFill>
        <p:spPr>
          <a:xfrm>
            <a:off x="8743100" y="4683249"/>
            <a:ext cx="347949" cy="384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ko"/>
              <a:t>Table of contents</a:t>
            </a:r>
            <a:endParaRPr/>
          </a:p>
        </p:txBody>
      </p:sp>
      <p:sp>
        <p:nvSpPr>
          <p:cNvPr id="75" name="Google Shape;75;p14"/>
          <p:cNvSpPr txBox="1">
            <a:spLocks noGrp="1"/>
          </p:cNvSpPr>
          <p:nvPr>
            <p:ph type="body" idx="1"/>
          </p:nvPr>
        </p:nvSpPr>
        <p:spPr>
          <a:xfrm>
            <a:off x="471900" y="1919075"/>
            <a:ext cx="4100100" cy="3224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rgbClr val="222222"/>
              </a:buClr>
              <a:buSzPts val="1800"/>
              <a:buAutoNum type="arabicPeriod"/>
            </a:pPr>
            <a:r>
              <a:rPr lang="ko">
                <a:solidFill>
                  <a:srgbClr val="222222"/>
                </a:solidFill>
              </a:rPr>
              <a:t>Team Organization</a:t>
            </a:r>
            <a:endParaRPr>
              <a:solidFill>
                <a:srgbClr val="222222"/>
              </a:solidFill>
            </a:endParaRPr>
          </a:p>
          <a:p>
            <a:pPr marL="457200" lvl="0" indent="-342900" algn="l" rtl="0">
              <a:lnSpc>
                <a:spcPct val="150000"/>
              </a:lnSpc>
              <a:spcBef>
                <a:spcPts val="0"/>
              </a:spcBef>
              <a:spcAft>
                <a:spcPts val="0"/>
              </a:spcAft>
              <a:buClr>
                <a:srgbClr val="222222"/>
              </a:buClr>
              <a:buSzPts val="1800"/>
              <a:buAutoNum type="arabicPeriod"/>
            </a:pPr>
            <a:r>
              <a:rPr lang="ko">
                <a:solidFill>
                  <a:srgbClr val="222222"/>
                </a:solidFill>
              </a:rPr>
              <a:t>Background</a:t>
            </a:r>
            <a:endParaRPr>
              <a:solidFill>
                <a:srgbClr val="222222"/>
              </a:solidFill>
            </a:endParaRPr>
          </a:p>
          <a:p>
            <a:pPr marL="457200" lvl="0" indent="-342900" algn="l" rtl="0">
              <a:lnSpc>
                <a:spcPct val="150000"/>
              </a:lnSpc>
              <a:spcBef>
                <a:spcPts val="0"/>
              </a:spcBef>
              <a:spcAft>
                <a:spcPts val="0"/>
              </a:spcAft>
              <a:buClr>
                <a:srgbClr val="222222"/>
              </a:buClr>
              <a:buSzPts val="1800"/>
              <a:buAutoNum type="arabicPeriod"/>
            </a:pPr>
            <a:r>
              <a:rPr lang="ko">
                <a:solidFill>
                  <a:srgbClr val="222222"/>
                </a:solidFill>
              </a:rPr>
              <a:t>Target </a:t>
            </a:r>
            <a:endParaRPr>
              <a:solidFill>
                <a:srgbClr val="222222"/>
              </a:solidFill>
            </a:endParaRPr>
          </a:p>
          <a:p>
            <a:pPr marL="457200" lvl="0" indent="-342900" algn="l" rtl="0">
              <a:lnSpc>
                <a:spcPct val="150000"/>
              </a:lnSpc>
              <a:spcBef>
                <a:spcPts val="0"/>
              </a:spcBef>
              <a:spcAft>
                <a:spcPts val="0"/>
              </a:spcAft>
              <a:buClr>
                <a:srgbClr val="222222"/>
              </a:buClr>
              <a:buSzPts val="1800"/>
              <a:buAutoNum type="arabicPeriod"/>
            </a:pPr>
            <a:r>
              <a:rPr lang="ko">
                <a:solidFill>
                  <a:srgbClr val="222222"/>
                </a:solidFill>
              </a:rPr>
              <a:t>Problems</a:t>
            </a:r>
            <a:endParaRPr>
              <a:solidFill>
                <a:srgbClr val="222222"/>
              </a:solidFill>
            </a:endParaRPr>
          </a:p>
          <a:p>
            <a:pPr marL="457200" lvl="0" indent="-342900" algn="l" rtl="0">
              <a:lnSpc>
                <a:spcPct val="150000"/>
              </a:lnSpc>
              <a:spcBef>
                <a:spcPts val="0"/>
              </a:spcBef>
              <a:spcAft>
                <a:spcPts val="0"/>
              </a:spcAft>
              <a:buClr>
                <a:srgbClr val="222222"/>
              </a:buClr>
              <a:buSzPts val="1800"/>
              <a:buAutoNum type="arabicPeriod"/>
            </a:pPr>
            <a:r>
              <a:rPr lang="ko">
                <a:solidFill>
                  <a:srgbClr val="222222"/>
                </a:solidFill>
              </a:rPr>
              <a:t>Solutions &amp; Features</a:t>
            </a:r>
            <a:endParaRPr>
              <a:solidFill>
                <a:srgbClr val="222222"/>
              </a:solidFill>
            </a:endParaRPr>
          </a:p>
          <a:p>
            <a:pPr marL="457200" lvl="0" indent="-342900" algn="l" rtl="0">
              <a:lnSpc>
                <a:spcPct val="150000"/>
              </a:lnSpc>
              <a:spcBef>
                <a:spcPts val="0"/>
              </a:spcBef>
              <a:spcAft>
                <a:spcPts val="0"/>
              </a:spcAft>
              <a:buClr>
                <a:srgbClr val="222222"/>
              </a:buClr>
              <a:buSzPts val="1800"/>
              <a:buAutoNum type="arabicPeriod"/>
            </a:pPr>
            <a:r>
              <a:rPr lang="ko">
                <a:solidFill>
                  <a:srgbClr val="222222"/>
                </a:solidFill>
              </a:rPr>
              <a:t>Flow Diagram &amp; User Interface</a:t>
            </a:r>
            <a:endParaRPr>
              <a:solidFill>
                <a:srgbClr val="222222"/>
              </a:solidFill>
            </a:endParaRPr>
          </a:p>
          <a:p>
            <a:pPr marL="457200" lvl="0" indent="-342900" algn="l" rtl="0">
              <a:lnSpc>
                <a:spcPct val="150000"/>
              </a:lnSpc>
              <a:spcBef>
                <a:spcPts val="0"/>
              </a:spcBef>
              <a:spcAft>
                <a:spcPts val="0"/>
              </a:spcAft>
              <a:buClr>
                <a:srgbClr val="222222"/>
              </a:buClr>
              <a:buSzPts val="1800"/>
              <a:buAutoNum type="arabicPeriod"/>
            </a:pPr>
            <a:r>
              <a:rPr lang="ko">
                <a:solidFill>
                  <a:srgbClr val="222222"/>
                </a:solidFill>
              </a:rPr>
              <a:t>Architecture</a:t>
            </a:r>
            <a:endParaRPr>
              <a:solidFill>
                <a:srgbClr val="222222"/>
              </a:solidFill>
            </a:endParaRPr>
          </a:p>
        </p:txBody>
      </p:sp>
      <p:sp>
        <p:nvSpPr>
          <p:cNvPr id="76" name="Google Shape;76;p14"/>
          <p:cNvSpPr txBox="1">
            <a:spLocks noGrp="1"/>
          </p:cNvSpPr>
          <p:nvPr>
            <p:ph type="body" idx="1"/>
          </p:nvPr>
        </p:nvSpPr>
        <p:spPr>
          <a:xfrm>
            <a:off x="4572000" y="1919075"/>
            <a:ext cx="4100100" cy="3224400"/>
          </a:xfrm>
          <a:prstGeom prst="rect">
            <a:avLst/>
          </a:prstGeom>
        </p:spPr>
        <p:txBody>
          <a:bodyPr spcFirstLastPara="1" wrap="square" lIns="91425" tIns="91425" rIns="91425" bIns="91425" anchor="t" anchorCtr="0">
            <a:normAutofit lnSpcReduction="10000"/>
          </a:bodyPr>
          <a:lstStyle/>
          <a:p>
            <a:pPr marL="0" lvl="0" indent="0" algn="l" rtl="0">
              <a:lnSpc>
                <a:spcPct val="100000"/>
              </a:lnSpc>
              <a:spcBef>
                <a:spcPts val="0"/>
              </a:spcBef>
              <a:spcAft>
                <a:spcPts val="0"/>
              </a:spcAft>
              <a:buNone/>
            </a:pPr>
            <a:r>
              <a:rPr lang="ko">
                <a:solidFill>
                  <a:srgbClr val="222222"/>
                </a:solidFill>
              </a:rPr>
              <a:t>8.	Plan &amp; Implementation</a:t>
            </a:r>
            <a:endParaRPr>
              <a:solidFill>
                <a:srgbClr val="222222"/>
              </a:solidFill>
            </a:endParaRPr>
          </a:p>
          <a:p>
            <a:pPr marL="914400" lvl="0" indent="-342900" algn="l" rtl="0">
              <a:lnSpc>
                <a:spcPct val="100000"/>
              </a:lnSpc>
              <a:spcBef>
                <a:spcPts val="1200"/>
              </a:spcBef>
              <a:spcAft>
                <a:spcPts val="0"/>
              </a:spcAft>
              <a:buClr>
                <a:srgbClr val="222222"/>
              </a:buClr>
              <a:buSzPts val="1800"/>
              <a:buAutoNum type="alphaUcPeriod"/>
            </a:pPr>
            <a:r>
              <a:rPr lang="ko">
                <a:solidFill>
                  <a:srgbClr val="222222"/>
                </a:solidFill>
              </a:rPr>
              <a:t>Frontend</a:t>
            </a:r>
            <a:endParaRPr>
              <a:solidFill>
                <a:srgbClr val="222222"/>
              </a:solidFill>
            </a:endParaRPr>
          </a:p>
          <a:p>
            <a:pPr marL="914400" lvl="0" indent="-342900" algn="l" rtl="0">
              <a:lnSpc>
                <a:spcPct val="100000"/>
              </a:lnSpc>
              <a:spcBef>
                <a:spcPts val="0"/>
              </a:spcBef>
              <a:spcAft>
                <a:spcPts val="0"/>
              </a:spcAft>
              <a:buClr>
                <a:srgbClr val="222222"/>
              </a:buClr>
              <a:buSzPts val="1800"/>
              <a:buAutoNum type="alphaUcPeriod"/>
            </a:pPr>
            <a:r>
              <a:rPr lang="ko">
                <a:solidFill>
                  <a:srgbClr val="222222"/>
                </a:solidFill>
              </a:rPr>
              <a:t>OCR Model</a:t>
            </a:r>
            <a:endParaRPr>
              <a:solidFill>
                <a:srgbClr val="222222"/>
              </a:solidFill>
            </a:endParaRPr>
          </a:p>
          <a:p>
            <a:pPr marL="914400" lvl="0" indent="-342900" algn="l" rtl="0">
              <a:lnSpc>
                <a:spcPct val="100000"/>
              </a:lnSpc>
              <a:spcBef>
                <a:spcPts val="0"/>
              </a:spcBef>
              <a:spcAft>
                <a:spcPts val="0"/>
              </a:spcAft>
              <a:buClr>
                <a:srgbClr val="222222"/>
              </a:buClr>
              <a:buSzPts val="1800"/>
              <a:buAutoNum type="alphaUcPeriod"/>
            </a:pPr>
            <a:r>
              <a:rPr lang="ko">
                <a:solidFill>
                  <a:srgbClr val="222222"/>
                </a:solidFill>
              </a:rPr>
              <a:t>Backend</a:t>
            </a:r>
            <a:endParaRPr>
              <a:solidFill>
                <a:srgbClr val="222222"/>
              </a:solidFill>
            </a:endParaRPr>
          </a:p>
          <a:p>
            <a:pPr marL="0" lvl="0" indent="0" algn="l" rtl="0">
              <a:lnSpc>
                <a:spcPct val="100000"/>
              </a:lnSpc>
              <a:spcBef>
                <a:spcPts val="1200"/>
              </a:spcBef>
              <a:spcAft>
                <a:spcPts val="0"/>
              </a:spcAft>
              <a:buNone/>
            </a:pPr>
            <a:r>
              <a:rPr lang="ko">
                <a:solidFill>
                  <a:srgbClr val="222222"/>
                </a:solidFill>
              </a:rPr>
              <a:t>9.	Deployment to Cloud</a:t>
            </a:r>
            <a:endParaRPr>
              <a:solidFill>
                <a:srgbClr val="222222"/>
              </a:solidFill>
            </a:endParaRPr>
          </a:p>
          <a:p>
            <a:pPr marL="0" lvl="0" indent="0" algn="l" rtl="0">
              <a:lnSpc>
                <a:spcPct val="100000"/>
              </a:lnSpc>
              <a:spcBef>
                <a:spcPts val="1200"/>
              </a:spcBef>
              <a:spcAft>
                <a:spcPts val="0"/>
              </a:spcAft>
              <a:buNone/>
            </a:pPr>
            <a:r>
              <a:rPr lang="ko">
                <a:solidFill>
                  <a:srgbClr val="222222"/>
                </a:solidFill>
              </a:rPr>
              <a:t>10.	Demo</a:t>
            </a:r>
            <a:endParaRPr>
              <a:solidFill>
                <a:srgbClr val="222222"/>
              </a:solidFill>
            </a:endParaRPr>
          </a:p>
          <a:p>
            <a:pPr marL="0" lvl="0" indent="0" algn="l" rtl="0">
              <a:lnSpc>
                <a:spcPct val="100000"/>
              </a:lnSpc>
              <a:spcBef>
                <a:spcPts val="1200"/>
              </a:spcBef>
              <a:spcAft>
                <a:spcPts val="0"/>
              </a:spcAft>
              <a:buNone/>
            </a:pPr>
            <a:r>
              <a:rPr lang="ko">
                <a:solidFill>
                  <a:srgbClr val="222222"/>
                </a:solidFill>
              </a:rPr>
              <a:t>11.	Test Result</a:t>
            </a:r>
            <a:endParaRPr>
              <a:solidFill>
                <a:srgbClr val="222222"/>
              </a:solidFill>
            </a:endParaRPr>
          </a:p>
          <a:p>
            <a:pPr marL="0" lvl="0" indent="0" algn="l" rtl="0">
              <a:lnSpc>
                <a:spcPct val="100000"/>
              </a:lnSpc>
              <a:spcBef>
                <a:spcPts val="1200"/>
              </a:spcBef>
              <a:spcAft>
                <a:spcPts val="1200"/>
              </a:spcAft>
              <a:buNone/>
            </a:pPr>
            <a:r>
              <a:rPr lang="ko">
                <a:solidFill>
                  <a:srgbClr val="222222"/>
                </a:solidFill>
              </a:rPr>
              <a:t>12.	Conclusion</a:t>
            </a:r>
            <a:endParaRPr>
              <a:solidFill>
                <a:srgbClr val="222222"/>
              </a:solidFill>
            </a:endParaRPr>
          </a:p>
        </p:txBody>
      </p:sp>
      <p:pic>
        <p:nvPicPr>
          <p:cNvPr id="77" name="Google Shape;77;p14"/>
          <p:cNvPicPr preferRelativeResize="0"/>
          <p:nvPr/>
        </p:nvPicPr>
        <p:blipFill rotWithShape="1">
          <a:blip r:embed="rId3">
            <a:alphaModFix/>
          </a:blip>
          <a:srcRect l="29477" t="25333" r="28412" b="28121"/>
          <a:stretch/>
        </p:blipFill>
        <p:spPr>
          <a:xfrm>
            <a:off x="8743100" y="4683249"/>
            <a:ext cx="347949" cy="384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2"/>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Overall Architecture </a:t>
            </a:r>
            <a:endParaRPr/>
          </a:p>
        </p:txBody>
      </p:sp>
      <p:pic>
        <p:nvPicPr>
          <p:cNvPr id="277" name="Google Shape;277;p32"/>
          <p:cNvPicPr preferRelativeResize="0"/>
          <p:nvPr/>
        </p:nvPicPr>
        <p:blipFill>
          <a:blip r:embed="rId3">
            <a:alphaModFix/>
          </a:blip>
          <a:stretch>
            <a:fillRect/>
          </a:stretch>
        </p:blipFill>
        <p:spPr>
          <a:xfrm>
            <a:off x="790925" y="767700"/>
            <a:ext cx="7562149" cy="4375800"/>
          </a:xfrm>
          <a:prstGeom prst="rect">
            <a:avLst/>
          </a:prstGeom>
          <a:noFill/>
          <a:ln>
            <a:noFill/>
          </a:ln>
        </p:spPr>
      </p:pic>
      <p:pic>
        <p:nvPicPr>
          <p:cNvPr id="278" name="Google Shape;278;p32"/>
          <p:cNvPicPr preferRelativeResize="0"/>
          <p:nvPr/>
        </p:nvPicPr>
        <p:blipFill rotWithShape="1">
          <a:blip r:embed="rId4">
            <a:alphaModFix/>
          </a:blip>
          <a:srcRect l="29477" t="25333" r="28412" b="28121"/>
          <a:stretch/>
        </p:blipFill>
        <p:spPr>
          <a:xfrm>
            <a:off x="8743100" y="4683249"/>
            <a:ext cx="347949" cy="384575"/>
          </a:xfrm>
          <a:prstGeom prst="rect">
            <a:avLst/>
          </a:prstGeom>
          <a:noFill/>
          <a:ln>
            <a:noFill/>
          </a:ln>
        </p:spPr>
      </p:pic>
      <p:sp>
        <p:nvSpPr>
          <p:cNvPr id="279" name="Google Shape;279;p32"/>
          <p:cNvSpPr/>
          <p:nvPr/>
        </p:nvSpPr>
        <p:spPr>
          <a:xfrm>
            <a:off x="2731725" y="1778652"/>
            <a:ext cx="1050300" cy="2472300"/>
          </a:xfrm>
          <a:prstGeom prst="rect">
            <a:avLst/>
          </a:prstGeom>
          <a:no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2"/>
          <p:cNvSpPr/>
          <p:nvPr/>
        </p:nvSpPr>
        <p:spPr>
          <a:xfrm>
            <a:off x="2791125" y="1724598"/>
            <a:ext cx="4704900" cy="1429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2"/>
          <p:cNvSpPr txBox="1"/>
          <p:nvPr/>
        </p:nvSpPr>
        <p:spPr>
          <a:xfrm>
            <a:off x="4992250" y="3154100"/>
            <a:ext cx="741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b="1">
                <a:solidFill>
                  <a:srgbClr val="FF0000"/>
                </a:solidFill>
                <a:latin typeface="Roboto"/>
                <a:ea typeface="Roboto"/>
                <a:cs typeface="Roboto"/>
                <a:sym typeface="Roboto"/>
              </a:rPr>
              <a:t>MVVM</a:t>
            </a:r>
            <a:endParaRPr b="1">
              <a:solidFill>
                <a:srgbClr val="FF0000"/>
              </a:solidFill>
              <a:latin typeface="Roboto"/>
              <a:ea typeface="Roboto"/>
              <a:cs typeface="Roboto"/>
              <a:sym typeface="Roboto"/>
            </a:endParaRPr>
          </a:p>
        </p:txBody>
      </p:sp>
      <p:sp>
        <p:nvSpPr>
          <p:cNvPr id="282" name="Google Shape;282;p32"/>
          <p:cNvSpPr txBox="1"/>
          <p:nvPr/>
        </p:nvSpPr>
        <p:spPr>
          <a:xfrm>
            <a:off x="2829525" y="4259650"/>
            <a:ext cx="854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b="1">
                <a:solidFill>
                  <a:schemeClr val="accent5"/>
                </a:solidFill>
                <a:latin typeface="Roboto"/>
                <a:ea typeface="Roboto"/>
                <a:cs typeface="Roboto"/>
                <a:sym typeface="Roboto"/>
              </a:rPr>
              <a:t>Layered </a:t>
            </a:r>
            <a:endParaRPr b="1">
              <a:solidFill>
                <a:schemeClr val="accent5"/>
              </a:solidFill>
              <a:latin typeface="Roboto"/>
              <a:ea typeface="Roboto"/>
              <a:cs typeface="Roboto"/>
              <a:sym typeface="Roboto"/>
            </a:endParaRPr>
          </a:p>
        </p:txBody>
      </p:sp>
      <p:pic>
        <p:nvPicPr>
          <p:cNvPr id="283" name="Google Shape;283;p32"/>
          <p:cNvPicPr preferRelativeResize="0"/>
          <p:nvPr/>
        </p:nvPicPr>
        <p:blipFill rotWithShape="1">
          <a:blip r:embed="rId5">
            <a:alphaModFix/>
          </a:blip>
          <a:srcRect t="15682" b="6605"/>
          <a:stretch/>
        </p:blipFill>
        <p:spPr>
          <a:xfrm>
            <a:off x="223025" y="1144400"/>
            <a:ext cx="2095250" cy="907650"/>
          </a:xfrm>
          <a:prstGeom prst="rect">
            <a:avLst/>
          </a:prstGeom>
          <a:noFill/>
          <a:ln>
            <a:noFill/>
          </a:ln>
        </p:spPr>
      </p:pic>
      <p:sp>
        <p:nvSpPr>
          <p:cNvPr id="284" name="Google Shape;284;p32"/>
          <p:cNvSpPr/>
          <p:nvPr/>
        </p:nvSpPr>
        <p:spPr>
          <a:xfrm>
            <a:off x="894825" y="2052051"/>
            <a:ext cx="1397100" cy="16542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2"/>
          <p:cNvSpPr txBox="1"/>
          <p:nvPr/>
        </p:nvSpPr>
        <p:spPr>
          <a:xfrm>
            <a:off x="98250" y="619050"/>
            <a:ext cx="2344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b="1">
                <a:solidFill>
                  <a:schemeClr val="accent2"/>
                </a:solidFill>
                <a:latin typeface="Roboto"/>
                <a:ea typeface="Roboto"/>
                <a:cs typeface="Roboto"/>
                <a:sym typeface="Roboto"/>
              </a:rPr>
              <a:t>Document Specific Information Extraction</a:t>
            </a:r>
            <a:endParaRPr b="1">
              <a:solidFill>
                <a:schemeClr val="accent2"/>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Overall Architecture </a:t>
            </a:r>
            <a:endParaRPr/>
          </a:p>
        </p:txBody>
      </p:sp>
      <p:pic>
        <p:nvPicPr>
          <p:cNvPr id="291" name="Google Shape;291;p33"/>
          <p:cNvPicPr preferRelativeResize="0"/>
          <p:nvPr/>
        </p:nvPicPr>
        <p:blipFill>
          <a:blip r:embed="rId3">
            <a:alphaModFix/>
          </a:blip>
          <a:stretch>
            <a:fillRect/>
          </a:stretch>
        </p:blipFill>
        <p:spPr>
          <a:xfrm>
            <a:off x="790925" y="767700"/>
            <a:ext cx="7562149" cy="4375800"/>
          </a:xfrm>
          <a:prstGeom prst="rect">
            <a:avLst/>
          </a:prstGeom>
          <a:noFill/>
          <a:ln>
            <a:noFill/>
          </a:ln>
        </p:spPr>
      </p:pic>
      <p:pic>
        <p:nvPicPr>
          <p:cNvPr id="292" name="Google Shape;292;p33"/>
          <p:cNvPicPr preferRelativeResize="0"/>
          <p:nvPr/>
        </p:nvPicPr>
        <p:blipFill rotWithShape="1">
          <a:blip r:embed="rId4">
            <a:alphaModFix/>
          </a:blip>
          <a:srcRect l="29477" t="25333" r="28412" b="28121"/>
          <a:stretch/>
        </p:blipFill>
        <p:spPr>
          <a:xfrm>
            <a:off x="8743100" y="4683249"/>
            <a:ext cx="347949" cy="384575"/>
          </a:xfrm>
          <a:prstGeom prst="rect">
            <a:avLst/>
          </a:prstGeom>
          <a:noFill/>
          <a:ln>
            <a:noFill/>
          </a:ln>
        </p:spPr>
      </p:pic>
      <p:sp>
        <p:nvSpPr>
          <p:cNvPr id="293" name="Google Shape;293;p33"/>
          <p:cNvSpPr/>
          <p:nvPr/>
        </p:nvSpPr>
        <p:spPr>
          <a:xfrm>
            <a:off x="2731725" y="1778652"/>
            <a:ext cx="1050300" cy="2472300"/>
          </a:xfrm>
          <a:prstGeom prst="rect">
            <a:avLst/>
          </a:prstGeom>
          <a:no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3"/>
          <p:cNvSpPr/>
          <p:nvPr/>
        </p:nvSpPr>
        <p:spPr>
          <a:xfrm>
            <a:off x="2791125" y="1724598"/>
            <a:ext cx="4704900" cy="1429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3"/>
          <p:cNvSpPr txBox="1"/>
          <p:nvPr/>
        </p:nvSpPr>
        <p:spPr>
          <a:xfrm>
            <a:off x="4992250" y="3154100"/>
            <a:ext cx="741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b="1">
                <a:solidFill>
                  <a:srgbClr val="FF0000"/>
                </a:solidFill>
                <a:latin typeface="Roboto"/>
                <a:ea typeface="Roboto"/>
                <a:cs typeface="Roboto"/>
                <a:sym typeface="Roboto"/>
              </a:rPr>
              <a:t>MVVM</a:t>
            </a:r>
            <a:endParaRPr b="1">
              <a:solidFill>
                <a:srgbClr val="FF0000"/>
              </a:solidFill>
              <a:latin typeface="Roboto"/>
              <a:ea typeface="Roboto"/>
              <a:cs typeface="Roboto"/>
              <a:sym typeface="Roboto"/>
            </a:endParaRPr>
          </a:p>
        </p:txBody>
      </p:sp>
      <p:sp>
        <p:nvSpPr>
          <p:cNvPr id="296" name="Google Shape;296;p33"/>
          <p:cNvSpPr txBox="1"/>
          <p:nvPr/>
        </p:nvSpPr>
        <p:spPr>
          <a:xfrm>
            <a:off x="2829525" y="4259650"/>
            <a:ext cx="854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b="1">
                <a:solidFill>
                  <a:schemeClr val="accent5"/>
                </a:solidFill>
                <a:latin typeface="Roboto"/>
                <a:ea typeface="Roboto"/>
                <a:cs typeface="Roboto"/>
                <a:sym typeface="Roboto"/>
              </a:rPr>
              <a:t>Layered </a:t>
            </a:r>
            <a:endParaRPr b="1">
              <a:solidFill>
                <a:schemeClr val="accent5"/>
              </a:solidFill>
              <a:latin typeface="Roboto"/>
              <a:ea typeface="Roboto"/>
              <a:cs typeface="Roboto"/>
              <a:sym typeface="Roboto"/>
            </a:endParaRPr>
          </a:p>
        </p:txBody>
      </p:sp>
      <p:pic>
        <p:nvPicPr>
          <p:cNvPr id="297" name="Google Shape;297;p33"/>
          <p:cNvPicPr preferRelativeResize="0"/>
          <p:nvPr/>
        </p:nvPicPr>
        <p:blipFill rotWithShape="1">
          <a:blip r:embed="rId5">
            <a:alphaModFix/>
          </a:blip>
          <a:srcRect t="15682" b="6605"/>
          <a:stretch/>
        </p:blipFill>
        <p:spPr>
          <a:xfrm>
            <a:off x="223025" y="1144400"/>
            <a:ext cx="8410999" cy="3643600"/>
          </a:xfrm>
          <a:prstGeom prst="rect">
            <a:avLst/>
          </a:prstGeom>
          <a:noFill/>
          <a:ln>
            <a:noFill/>
          </a:ln>
        </p:spPr>
      </p:pic>
      <p:sp>
        <p:nvSpPr>
          <p:cNvPr id="298" name="Google Shape;298;p33"/>
          <p:cNvSpPr txBox="1"/>
          <p:nvPr/>
        </p:nvSpPr>
        <p:spPr>
          <a:xfrm>
            <a:off x="98250" y="619050"/>
            <a:ext cx="2344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b="1">
                <a:solidFill>
                  <a:schemeClr val="accent2"/>
                </a:solidFill>
                <a:latin typeface="Roboto"/>
                <a:ea typeface="Roboto"/>
                <a:cs typeface="Roboto"/>
                <a:sym typeface="Roboto"/>
              </a:rPr>
              <a:t>Document Specific Information Extraction</a:t>
            </a:r>
            <a:endParaRPr b="1">
              <a:solidFill>
                <a:schemeClr val="accent2"/>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Overall Architecture </a:t>
            </a:r>
            <a:endParaRPr/>
          </a:p>
        </p:txBody>
      </p:sp>
      <p:pic>
        <p:nvPicPr>
          <p:cNvPr id="304" name="Google Shape;304;p34"/>
          <p:cNvPicPr preferRelativeResize="0"/>
          <p:nvPr/>
        </p:nvPicPr>
        <p:blipFill>
          <a:blip r:embed="rId3">
            <a:alphaModFix/>
          </a:blip>
          <a:stretch>
            <a:fillRect/>
          </a:stretch>
        </p:blipFill>
        <p:spPr>
          <a:xfrm>
            <a:off x="790925" y="767700"/>
            <a:ext cx="7562149" cy="4375800"/>
          </a:xfrm>
          <a:prstGeom prst="rect">
            <a:avLst/>
          </a:prstGeom>
          <a:noFill/>
          <a:ln>
            <a:noFill/>
          </a:ln>
        </p:spPr>
      </p:pic>
      <p:pic>
        <p:nvPicPr>
          <p:cNvPr id="305" name="Google Shape;305;p34"/>
          <p:cNvPicPr preferRelativeResize="0"/>
          <p:nvPr/>
        </p:nvPicPr>
        <p:blipFill rotWithShape="1">
          <a:blip r:embed="rId4">
            <a:alphaModFix/>
          </a:blip>
          <a:srcRect l="29477" t="25333" r="28412" b="28121"/>
          <a:stretch/>
        </p:blipFill>
        <p:spPr>
          <a:xfrm>
            <a:off x="8743100" y="4683249"/>
            <a:ext cx="347949" cy="384575"/>
          </a:xfrm>
          <a:prstGeom prst="rect">
            <a:avLst/>
          </a:prstGeom>
          <a:noFill/>
          <a:ln>
            <a:noFill/>
          </a:ln>
        </p:spPr>
      </p:pic>
      <p:sp>
        <p:nvSpPr>
          <p:cNvPr id="306" name="Google Shape;306;p34"/>
          <p:cNvSpPr/>
          <p:nvPr/>
        </p:nvSpPr>
        <p:spPr>
          <a:xfrm>
            <a:off x="2731725" y="1778652"/>
            <a:ext cx="1050300" cy="2472300"/>
          </a:xfrm>
          <a:prstGeom prst="rect">
            <a:avLst/>
          </a:prstGeom>
          <a:no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4"/>
          <p:cNvSpPr/>
          <p:nvPr/>
        </p:nvSpPr>
        <p:spPr>
          <a:xfrm>
            <a:off x="2791125" y="1724598"/>
            <a:ext cx="4704900" cy="1429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txBox="1"/>
          <p:nvPr/>
        </p:nvSpPr>
        <p:spPr>
          <a:xfrm>
            <a:off x="4992250" y="3154100"/>
            <a:ext cx="741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b="1">
                <a:solidFill>
                  <a:srgbClr val="FF0000"/>
                </a:solidFill>
                <a:latin typeface="Roboto"/>
                <a:ea typeface="Roboto"/>
                <a:cs typeface="Roboto"/>
                <a:sym typeface="Roboto"/>
              </a:rPr>
              <a:t>MVVM</a:t>
            </a:r>
            <a:endParaRPr b="1">
              <a:solidFill>
                <a:srgbClr val="FF0000"/>
              </a:solidFill>
              <a:latin typeface="Roboto"/>
              <a:ea typeface="Roboto"/>
              <a:cs typeface="Roboto"/>
              <a:sym typeface="Roboto"/>
            </a:endParaRPr>
          </a:p>
        </p:txBody>
      </p:sp>
      <p:sp>
        <p:nvSpPr>
          <p:cNvPr id="309" name="Google Shape;309;p34"/>
          <p:cNvSpPr txBox="1"/>
          <p:nvPr/>
        </p:nvSpPr>
        <p:spPr>
          <a:xfrm>
            <a:off x="2829525" y="4259650"/>
            <a:ext cx="854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b="1">
                <a:solidFill>
                  <a:schemeClr val="accent5"/>
                </a:solidFill>
                <a:latin typeface="Roboto"/>
                <a:ea typeface="Roboto"/>
                <a:cs typeface="Roboto"/>
                <a:sym typeface="Roboto"/>
              </a:rPr>
              <a:t>Layered </a:t>
            </a:r>
            <a:endParaRPr b="1">
              <a:solidFill>
                <a:schemeClr val="accent5"/>
              </a:solidFill>
              <a:latin typeface="Roboto"/>
              <a:ea typeface="Roboto"/>
              <a:cs typeface="Roboto"/>
              <a:sym typeface="Roboto"/>
            </a:endParaRPr>
          </a:p>
        </p:txBody>
      </p:sp>
      <p:pic>
        <p:nvPicPr>
          <p:cNvPr id="310" name="Google Shape;310;p34"/>
          <p:cNvPicPr preferRelativeResize="0"/>
          <p:nvPr/>
        </p:nvPicPr>
        <p:blipFill rotWithShape="1">
          <a:blip r:embed="rId5">
            <a:alphaModFix/>
          </a:blip>
          <a:srcRect t="15682" b="6605"/>
          <a:stretch/>
        </p:blipFill>
        <p:spPr>
          <a:xfrm>
            <a:off x="223025" y="1144400"/>
            <a:ext cx="2095250" cy="907650"/>
          </a:xfrm>
          <a:prstGeom prst="rect">
            <a:avLst/>
          </a:prstGeom>
          <a:noFill/>
          <a:ln>
            <a:noFill/>
          </a:ln>
        </p:spPr>
      </p:pic>
      <p:sp>
        <p:nvSpPr>
          <p:cNvPr id="311" name="Google Shape;311;p34"/>
          <p:cNvSpPr/>
          <p:nvPr/>
        </p:nvSpPr>
        <p:spPr>
          <a:xfrm>
            <a:off x="894825" y="2052051"/>
            <a:ext cx="1397100" cy="16542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txBox="1"/>
          <p:nvPr/>
        </p:nvSpPr>
        <p:spPr>
          <a:xfrm>
            <a:off x="98250" y="619050"/>
            <a:ext cx="2344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b="1">
                <a:solidFill>
                  <a:schemeClr val="accent2"/>
                </a:solidFill>
                <a:latin typeface="Roboto"/>
                <a:ea typeface="Roboto"/>
                <a:cs typeface="Roboto"/>
                <a:sym typeface="Roboto"/>
              </a:rPr>
              <a:t>Document Specific Information Extraction</a:t>
            </a:r>
            <a:endParaRPr b="1">
              <a:solidFill>
                <a:schemeClr val="accent2"/>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Plan &amp; Implementation : Frontend</a:t>
            </a:r>
            <a:endParaRPr/>
          </a:p>
        </p:txBody>
      </p:sp>
      <p:pic>
        <p:nvPicPr>
          <p:cNvPr id="318" name="Google Shape;318;p35"/>
          <p:cNvPicPr preferRelativeResize="0"/>
          <p:nvPr/>
        </p:nvPicPr>
        <p:blipFill rotWithShape="1">
          <a:blip r:embed="rId3">
            <a:alphaModFix/>
          </a:blip>
          <a:srcRect l="29477" t="25333" r="28412" b="28121"/>
          <a:stretch/>
        </p:blipFill>
        <p:spPr>
          <a:xfrm>
            <a:off x="8743100" y="4683249"/>
            <a:ext cx="347949" cy="384575"/>
          </a:xfrm>
          <a:prstGeom prst="rect">
            <a:avLst/>
          </a:prstGeom>
          <a:noFill/>
          <a:ln>
            <a:noFill/>
          </a:ln>
        </p:spPr>
      </p:pic>
      <p:pic>
        <p:nvPicPr>
          <p:cNvPr id="319" name="Google Shape;319;p35"/>
          <p:cNvPicPr preferRelativeResize="0"/>
          <p:nvPr/>
        </p:nvPicPr>
        <p:blipFill>
          <a:blip r:embed="rId4">
            <a:alphaModFix/>
          </a:blip>
          <a:stretch>
            <a:fillRect/>
          </a:stretch>
        </p:blipFill>
        <p:spPr>
          <a:xfrm>
            <a:off x="0" y="1125750"/>
            <a:ext cx="9144001" cy="350813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Plan &amp; Implementation : Frontend</a:t>
            </a:r>
            <a:endParaRPr/>
          </a:p>
        </p:txBody>
      </p:sp>
      <p:pic>
        <p:nvPicPr>
          <p:cNvPr id="325" name="Google Shape;325;p36"/>
          <p:cNvPicPr preferRelativeResize="0"/>
          <p:nvPr/>
        </p:nvPicPr>
        <p:blipFill rotWithShape="1">
          <a:blip r:embed="rId3">
            <a:alphaModFix/>
          </a:blip>
          <a:srcRect l="29477" t="25333" r="28412" b="28121"/>
          <a:stretch/>
        </p:blipFill>
        <p:spPr>
          <a:xfrm>
            <a:off x="8743100" y="4683249"/>
            <a:ext cx="347949" cy="384575"/>
          </a:xfrm>
          <a:prstGeom prst="rect">
            <a:avLst/>
          </a:prstGeom>
          <a:noFill/>
          <a:ln>
            <a:noFill/>
          </a:ln>
        </p:spPr>
      </p:pic>
      <p:pic>
        <p:nvPicPr>
          <p:cNvPr id="326" name="Google Shape;326;p36"/>
          <p:cNvPicPr preferRelativeResize="0"/>
          <p:nvPr/>
        </p:nvPicPr>
        <p:blipFill>
          <a:blip r:embed="rId4">
            <a:alphaModFix/>
          </a:blip>
          <a:stretch>
            <a:fillRect/>
          </a:stretch>
        </p:blipFill>
        <p:spPr>
          <a:xfrm>
            <a:off x="1422024" y="767400"/>
            <a:ext cx="1984201" cy="4300424"/>
          </a:xfrm>
          <a:prstGeom prst="rect">
            <a:avLst/>
          </a:prstGeom>
          <a:noFill/>
          <a:ln>
            <a:noFill/>
          </a:ln>
        </p:spPr>
      </p:pic>
      <p:pic>
        <p:nvPicPr>
          <p:cNvPr id="327" name="Google Shape;327;p36"/>
          <p:cNvPicPr preferRelativeResize="0"/>
          <p:nvPr/>
        </p:nvPicPr>
        <p:blipFill>
          <a:blip r:embed="rId5">
            <a:alphaModFix/>
          </a:blip>
          <a:stretch>
            <a:fillRect/>
          </a:stretch>
        </p:blipFill>
        <p:spPr>
          <a:xfrm>
            <a:off x="5657575" y="767412"/>
            <a:ext cx="2060249" cy="4300425"/>
          </a:xfrm>
          <a:prstGeom prst="rect">
            <a:avLst/>
          </a:prstGeom>
          <a:noFill/>
          <a:ln>
            <a:noFill/>
          </a:ln>
        </p:spPr>
      </p:pic>
      <p:sp>
        <p:nvSpPr>
          <p:cNvPr id="328" name="Google Shape;328;p36"/>
          <p:cNvSpPr/>
          <p:nvPr/>
        </p:nvSpPr>
        <p:spPr>
          <a:xfrm rot="5400000">
            <a:off x="3968400" y="2796850"/>
            <a:ext cx="1207200" cy="241500"/>
          </a:xfrm>
          <a:prstGeom prst="triangle">
            <a:avLst>
              <a:gd name="adj" fmla="val 50000"/>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Plan &amp; Implementation : Frontend</a:t>
            </a:r>
            <a:endParaRPr/>
          </a:p>
        </p:txBody>
      </p:sp>
      <p:pic>
        <p:nvPicPr>
          <p:cNvPr id="334" name="Google Shape;334;p37"/>
          <p:cNvPicPr preferRelativeResize="0"/>
          <p:nvPr/>
        </p:nvPicPr>
        <p:blipFill rotWithShape="1">
          <a:blip r:embed="rId3">
            <a:alphaModFix/>
          </a:blip>
          <a:srcRect l="29477" t="25333" r="28412" b="28121"/>
          <a:stretch/>
        </p:blipFill>
        <p:spPr>
          <a:xfrm>
            <a:off x="8743100" y="4683249"/>
            <a:ext cx="347949" cy="384575"/>
          </a:xfrm>
          <a:prstGeom prst="rect">
            <a:avLst/>
          </a:prstGeom>
          <a:noFill/>
          <a:ln>
            <a:noFill/>
          </a:ln>
        </p:spPr>
      </p:pic>
      <p:pic>
        <p:nvPicPr>
          <p:cNvPr id="335" name="Google Shape;335;p37"/>
          <p:cNvPicPr preferRelativeResize="0"/>
          <p:nvPr/>
        </p:nvPicPr>
        <p:blipFill>
          <a:blip r:embed="rId4">
            <a:alphaModFix/>
          </a:blip>
          <a:stretch>
            <a:fillRect/>
          </a:stretch>
        </p:blipFill>
        <p:spPr>
          <a:xfrm>
            <a:off x="152400" y="771450"/>
            <a:ext cx="2014406" cy="4219650"/>
          </a:xfrm>
          <a:prstGeom prst="rect">
            <a:avLst/>
          </a:prstGeom>
          <a:noFill/>
          <a:ln>
            <a:noFill/>
          </a:ln>
        </p:spPr>
      </p:pic>
      <p:sp>
        <p:nvSpPr>
          <p:cNvPr id="336" name="Google Shape;336;p37"/>
          <p:cNvSpPr txBox="1">
            <a:spLocks noGrp="1"/>
          </p:cNvSpPr>
          <p:nvPr>
            <p:ph type="body" idx="4294967295"/>
          </p:nvPr>
        </p:nvSpPr>
        <p:spPr>
          <a:xfrm>
            <a:off x="2420000" y="771450"/>
            <a:ext cx="6444900" cy="409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a:solidFill>
                  <a:srgbClr val="222222"/>
                </a:solidFill>
                <a:latin typeface="Arial"/>
                <a:ea typeface="Arial"/>
                <a:cs typeface="Arial"/>
                <a:sym typeface="Arial"/>
              </a:rPr>
              <a:t>Asynchronously load profile image when logged in</a:t>
            </a:r>
            <a:endParaRPr>
              <a:solidFill>
                <a:srgbClr val="222222"/>
              </a:solidFill>
              <a:latin typeface="Arial"/>
              <a:ea typeface="Arial"/>
              <a:cs typeface="Arial"/>
              <a:sym typeface="Arial"/>
            </a:endParaRPr>
          </a:p>
          <a:p>
            <a:pPr marL="0" lvl="0" indent="0" algn="l" rtl="0">
              <a:lnSpc>
                <a:spcPct val="115000"/>
              </a:lnSpc>
              <a:spcBef>
                <a:spcPts val="1200"/>
              </a:spcBef>
              <a:spcAft>
                <a:spcPts val="0"/>
              </a:spcAft>
              <a:buNone/>
            </a:pPr>
            <a:r>
              <a:rPr lang="ko">
                <a:solidFill>
                  <a:srgbClr val="222222"/>
                </a:solidFill>
                <a:latin typeface="Arial"/>
                <a:ea typeface="Arial"/>
                <a:cs typeface="Arial"/>
                <a:sym typeface="Arial"/>
              </a:rPr>
              <a:t>→ avoid slow loading when showing profile image</a:t>
            </a:r>
            <a:endParaRPr>
              <a:solidFill>
                <a:srgbClr val="222222"/>
              </a:solidFill>
              <a:latin typeface="Arial"/>
              <a:ea typeface="Arial"/>
              <a:cs typeface="Arial"/>
              <a:sym typeface="Arial"/>
            </a:endParaRPr>
          </a:p>
          <a:p>
            <a:pPr marL="0" lvl="0" indent="0" algn="l" rtl="0">
              <a:lnSpc>
                <a:spcPct val="115000"/>
              </a:lnSpc>
              <a:spcBef>
                <a:spcPts val="1200"/>
              </a:spcBef>
              <a:spcAft>
                <a:spcPts val="0"/>
              </a:spcAft>
              <a:buNone/>
            </a:pPr>
            <a:endParaRPr>
              <a:solidFill>
                <a:srgbClr val="222222"/>
              </a:solidFill>
              <a:latin typeface="Arial"/>
              <a:ea typeface="Arial"/>
              <a:cs typeface="Arial"/>
              <a:sym typeface="Arial"/>
            </a:endParaRPr>
          </a:p>
          <a:p>
            <a:pPr marL="0" lvl="0" indent="0" algn="l" rtl="0">
              <a:lnSpc>
                <a:spcPct val="115000"/>
              </a:lnSpc>
              <a:spcBef>
                <a:spcPts val="1200"/>
              </a:spcBef>
              <a:spcAft>
                <a:spcPts val="1200"/>
              </a:spcAft>
              <a:buNone/>
            </a:pPr>
            <a:r>
              <a:rPr lang="ko">
                <a:solidFill>
                  <a:srgbClr val="222222"/>
                </a:solidFill>
                <a:latin typeface="Arial"/>
                <a:ea typeface="Arial"/>
                <a:cs typeface="Arial"/>
                <a:sym typeface="Arial"/>
              </a:rPr>
              <a:t>Caching profile image for fast loading</a:t>
            </a:r>
            <a:endParaRPr>
              <a:solidFill>
                <a:srgbClr val="222222"/>
              </a:solidFill>
              <a:latin typeface="Arial"/>
              <a:ea typeface="Arial"/>
              <a:cs typeface="Arial"/>
              <a:sym typeface="Arial"/>
            </a:endParaRPr>
          </a:p>
        </p:txBody>
      </p:sp>
      <p:pic>
        <p:nvPicPr>
          <p:cNvPr id="337" name="Google Shape;337;p37"/>
          <p:cNvPicPr preferRelativeResize="0"/>
          <p:nvPr/>
        </p:nvPicPr>
        <p:blipFill>
          <a:blip r:embed="rId5">
            <a:alphaModFix/>
          </a:blip>
          <a:stretch>
            <a:fillRect/>
          </a:stretch>
        </p:blipFill>
        <p:spPr>
          <a:xfrm>
            <a:off x="2515150" y="2656822"/>
            <a:ext cx="3899075" cy="2209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8"/>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Plan &amp; Implementation : Frontend</a:t>
            </a:r>
            <a:endParaRPr/>
          </a:p>
        </p:txBody>
      </p:sp>
      <p:pic>
        <p:nvPicPr>
          <p:cNvPr id="343" name="Google Shape;343;p38"/>
          <p:cNvPicPr preferRelativeResize="0"/>
          <p:nvPr/>
        </p:nvPicPr>
        <p:blipFill rotWithShape="1">
          <a:blip r:embed="rId3">
            <a:alphaModFix/>
          </a:blip>
          <a:srcRect l="29477" t="25333" r="28412" b="28121"/>
          <a:stretch/>
        </p:blipFill>
        <p:spPr>
          <a:xfrm>
            <a:off x="8743100" y="4683249"/>
            <a:ext cx="347949" cy="384575"/>
          </a:xfrm>
          <a:prstGeom prst="rect">
            <a:avLst/>
          </a:prstGeom>
          <a:noFill/>
          <a:ln>
            <a:noFill/>
          </a:ln>
        </p:spPr>
      </p:pic>
      <p:sp>
        <p:nvSpPr>
          <p:cNvPr id="344" name="Google Shape;344;p38"/>
          <p:cNvSpPr txBox="1">
            <a:spLocks noGrp="1"/>
          </p:cNvSpPr>
          <p:nvPr>
            <p:ph type="body" idx="4294967295"/>
          </p:nvPr>
        </p:nvSpPr>
        <p:spPr>
          <a:xfrm>
            <a:off x="460950" y="814725"/>
            <a:ext cx="8222100" cy="409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a:solidFill>
                  <a:srgbClr val="222222"/>
                </a:solidFill>
                <a:latin typeface="Arial"/>
                <a:ea typeface="Arial"/>
                <a:cs typeface="Arial"/>
                <a:sym typeface="Arial"/>
              </a:rPr>
              <a:t>Request and Response using http package</a:t>
            </a:r>
            <a:endParaRPr>
              <a:solidFill>
                <a:srgbClr val="222222"/>
              </a:solidFill>
              <a:latin typeface="Arial"/>
              <a:ea typeface="Arial"/>
              <a:cs typeface="Arial"/>
              <a:sym typeface="Arial"/>
            </a:endParaRPr>
          </a:p>
          <a:p>
            <a:pPr marL="0" lvl="0" indent="0" algn="l" rtl="0">
              <a:lnSpc>
                <a:spcPct val="115000"/>
              </a:lnSpc>
              <a:spcBef>
                <a:spcPts val="1200"/>
              </a:spcBef>
              <a:spcAft>
                <a:spcPts val="0"/>
              </a:spcAft>
              <a:buNone/>
            </a:pPr>
            <a:endParaRPr>
              <a:solidFill>
                <a:srgbClr val="222222"/>
              </a:solidFill>
              <a:latin typeface="Arial"/>
              <a:ea typeface="Arial"/>
              <a:cs typeface="Arial"/>
              <a:sym typeface="Arial"/>
            </a:endParaRPr>
          </a:p>
          <a:p>
            <a:pPr marL="0" lvl="0" indent="0" algn="l" rtl="0">
              <a:lnSpc>
                <a:spcPct val="115000"/>
              </a:lnSpc>
              <a:spcBef>
                <a:spcPts val="1200"/>
              </a:spcBef>
              <a:spcAft>
                <a:spcPts val="1200"/>
              </a:spcAft>
              <a:buNone/>
            </a:pPr>
            <a:r>
              <a:rPr lang="ko">
                <a:solidFill>
                  <a:srgbClr val="222222"/>
                </a:solidFill>
                <a:latin typeface="Arial"/>
                <a:ea typeface="Arial"/>
                <a:cs typeface="Arial"/>
                <a:sym typeface="Arial"/>
              </a:rPr>
              <a:t>Data model for each request and response</a:t>
            </a:r>
            <a:endParaRPr>
              <a:solidFill>
                <a:srgbClr val="222222"/>
              </a:solidFill>
              <a:latin typeface="Arial"/>
              <a:ea typeface="Arial"/>
              <a:cs typeface="Arial"/>
              <a:sym typeface="Arial"/>
            </a:endParaRPr>
          </a:p>
        </p:txBody>
      </p:sp>
      <p:pic>
        <p:nvPicPr>
          <p:cNvPr id="345" name="Google Shape;345;p38"/>
          <p:cNvPicPr preferRelativeResize="0"/>
          <p:nvPr/>
        </p:nvPicPr>
        <p:blipFill>
          <a:blip r:embed="rId4">
            <a:alphaModFix/>
          </a:blip>
          <a:stretch>
            <a:fillRect/>
          </a:stretch>
        </p:blipFill>
        <p:spPr>
          <a:xfrm>
            <a:off x="5609000" y="747725"/>
            <a:ext cx="3535000" cy="2784650"/>
          </a:xfrm>
          <a:prstGeom prst="rect">
            <a:avLst/>
          </a:prstGeom>
          <a:noFill/>
          <a:ln>
            <a:noFill/>
          </a:ln>
        </p:spPr>
      </p:pic>
      <p:pic>
        <p:nvPicPr>
          <p:cNvPr id="346" name="Google Shape;346;p38"/>
          <p:cNvPicPr preferRelativeResize="0"/>
          <p:nvPr/>
        </p:nvPicPr>
        <p:blipFill>
          <a:blip r:embed="rId5">
            <a:alphaModFix/>
          </a:blip>
          <a:stretch>
            <a:fillRect/>
          </a:stretch>
        </p:blipFill>
        <p:spPr>
          <a:xfrm>
            <a:off x="569275" y="2358848"/>
            <a:ext cx="2807791" cy="2784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9"/>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Plan &amp; Implementation : Frontend</a:t>
            </a:r>
            <a:endParaRPr/>
          </a:p>
        </p:txBody>
      </p:sp>
      <p:pic>
        <p:nvPicPr>
          <p:cNvPr id="352" name="Google Shape;352;p39"/>
          <p:cNvPicPr preferRelativeResize="0"/>
          <p:nvPr/>
        </p:nvPicPr>
        <p:blipFill rotWithShape="1">
          <a:blip r:embed="rId3">
            <a:alphaModFix/>
          </a:blip>
          <a:srcRect l="29477" t="25333" r="28412" b="28121"/>
          <a:stretch/>
        </p:blipFill>
        <p:spPr>
          <a:xfrm>
            <a:off x="8743100" y="4683249"/>
            <a:ext cx="347949" cy="384575"/>
          </a:xfrm>
          <a:prstGeom prst="rect">
            <a:avLst/>
          </a:prstGeom>
          <a:noFill/>
          <a:ln>
            <a:noFill/>
          </a:ln>
        </p:spPr>
      </p:pic>
      <p:sp>
        <p:nvSpPr>
          <p:cNvPr id="353" name="Google Shape;353;p39"/>
          <p:cNvSpPr txBox="1">
            <a:spLocks noGrp="1"/>
          </p:cNvSpPr>
          <p:nvPr>
            <p:ph type="body" idx="4294967295"/>
          </p:nvPr>
        </p:nvSpPr>
        <p:spPr>
          <a:xfrm>
            <a:off x="460950" y="814725"/>
            <a:ext cx="8222100" cy="409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ko">
                <a:solidFill>
                  <a:srgbClr val="222222"/>
                </a:solidFill>
                <a:latin typeface="Arial"/>
                <a:ea typeface="Arial"/>
                <a:cs typeface="Arial"/>
                <a:sym typeface="Arial"/>
              </a:rPr>
              <a:t>SingleChildScrollView (scrollable screen) for elements that causes overflow</a:t>
            </a:r>
            <a:endParaRPr>
              <a:solidFill>
                <a:srgbClr val="222222"/>
              </a:solidFill>
              <a:latin typeface="Arial"/>
              <a:ea typeface="Arial"/>
              <a:cs typeface="Arial"/>
              <a:sym typeface="Arial"/>
            </a:endParaRPr>
          </a:p>
        </p:txBody>
      </p:sp>
      <p:pic>
        <p:nvPicPr>
          <p:cNvPr id="354" name="Google Shape;354;p39"/>
          <p:cNvPicPr preferRelativeResize="0"/>
          <p:nvPr/>
        </p:nvPicPr>
        <p:blipFill>
          <a:blip r:embed="rId4">
            <a:alphaModFix/>
          </a:blip>
          <a:stretch>
            <a:fillRect/>
          </a:stretch>
        </p:blipFill>
        <p:spPr>
          <a:xfrm>
            <a:off x="197249" y="1293450"/>
            <a:ext cx="1725575" cy="3683650"/>
          </a:xfrm>
          <a:prstGeom prst="rect">
            <a:avLst/>
          </a:prstGeom>
          <a:noFill/>
          <a:ln>
            <a:noFill/>
          </a:ln>
        </p:spPr>
      </p:pic>
      <p:sp>
        <p:nvSpPr>
          <p:cNvPr id="355" name="Google Shape;355;p39"/>
          <p:cNvSpPr/>
          <p:nvPr/>
        </p:nvSpPr>
        <p:spPr>
          <a:xfrm>
            <a:off x="2131000" y="2477975"/>
            <a:ext cx="696300" cy="1314600"/>
          </a:xfrm>
          <a:prstGeom prst="chevron">
            <a:avLst>
              <a:gd name="adj" fmla="val 50000"/>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6" name="Google Shape;356;p39"/>
          <p:cNvPicPr preferRelativeResize="0"/>
          <p:nvPr/>
        </p:nvPicPr>
        <p:blipFill>
          <a:blip r:embed="rId5">
            <a:alphaModFix/>
          </a:blip>
          <a:stretch>
            <a:fillRect/>
          </a:stretch>
        </p:blipFill>
        <p:spPr>
          <a:xfrm>
            <a:off x="3035475" y="1254088"/>
            <a:ext cx="1771650" cy="3762375"/>
          </a:xfrm>
          <a:prstGeom prst="rect">
            <a:avLst/>
          </a:prstGeom>
          <a:noFill/>
          <a:ln>
            <a:noFill/>
          </a:ln>
        </p:spPr>
      </p:pic>
      <p:pic>
        <p:nvPicPr>
          <p:cNvPr id="357" name="Google Shape;357;p39"/>
          <p:cNvPicPr preferRelativeResize="0"/>
          <p:nvPr/>
        </p:nvPicPr>
        <p:blipFill>
          <a:blip r:embed="rId6">
            <a:alphaModFix/>
          </a:blip>
          <a:stretch>
            <a:fillRect/>
          </a:stretch>
        </p:blipFill>
        <p:spPr>
          <a:xfrm>
            <a:off x="4807125" y="1254088"/>
            <a:ext cx="1771650" cy="3762375"/>
          </a:xfrm>
          <a:prstGeom prst="rect">
            <a:avLst/>
          </a:prstGeom>
          <a:noFill/>
          <a:ln>
            <a:noFill/>
          </a:ln>
        </p:spPr>
      </p:pic>
      <p:pic>
        <p:nvPicPr>
          <p:cNvPr id="358" name="Google Shape;358;p39"/>
          <p:cNvPicPr preferRelativeResize="0"/>
          <p:nvPr/>
        </p:nvPicPr>
        <p:blipFill>
          <a:blip r:embed="rId7">
            <a:alphaModFix/>
          </a:blip>
          <a:stretch>
            <a:fillRect/>
          </a:stretch>
        </p:blipFill>
        <p:spPr>
          <a:xfrm>
            <a:off x="6523250" y="1629738"/>
            <a:ext cx="2620750" cy="3011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0"/>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Plan &amp; Implementation : OCR Model</a:t>
            </a:r>
            <a:endParaRPr/>
          </a:p>
        </p:txBody>
      </p:sp>
      <p:pic>
        <p:nvPicPr>
          <p:cNvPr id="364" name="Google Shape;364;p40"/>
          <p:cNvPicPr preferRelativeResize="0"/>
          <p:nvPr/>
        </p:nvPicPr>
        <p:blipFill rotWithShape="1">
          <a:blip r:embed="rId3">
            <a:alphaModFix/>
          </a:blip>
          <a:srcRect l="29477" t="25333" r="28412" b="28121"/>
          <a:stretch/>
        </p:blipFill>
        <p:spPr>
          <a:xfrm>
            <a:off x="8743100" y="4683249"/>
            <a:ext cx="347949" cy="384575"/>
          </a:xfrm>
          <a:prstGeom prst="rect">
            <a:avLst/>
          </a:prstGeom>
          <a:noFill/>
          <a:ln>
            <a:noFill/>
          </a:ln>
        </p:spPr>
      </p:pic>
      <p:pic>
        <p:nvPicPr>
          <p:cNvPr id="365" name="Google Shape;365;p40"/>
          <p:cNvPicPr preferRelativeResize="0"/>
          <p:nvPr/>
        </p:nvPicPr>
        <p:blipFill>
          <a:blip r:embed="rId4">
            <a:alphaModFix/>
          </a:blip>
          <a:stretch>
            <a:fillRect/>
          </a:stretch>
        </p:blipFill>
        <p:spPr>
          <a:xfrm>
            <a:off x="0" y="801948"/>
            <a:ext cx="9143999" cy="434155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1"/>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Plan &amp; Implementation : OCR Model</a:t>
            </a:r>
            <a:endParaRPr/>
          </a:p>
        </p:txBody>
      </p:sp>
      <p:pic>
        <p:nvPicPr>
          <p:cNvPr id="371" name="Google Shape;371;p41"/>
          <p:cNvPicPr preferRelativeResize="0"/>
          <p:nvPr/>
        </p:nvPicPr>
        <p:blipFill rotWithShape="1">
          <a:blip r:embed="rId3">
            <a:alphaModFix/>
          </a:blip>
          <a:srcRect l="29477" t="25333" r="28412" b="28121"/>
          <a:stretch/>
        </p:blipFill>
        <p:spPr>
          <a:xfrm>
            <a:off x="8743100" y="4683249"/>
            <a:ext cx="347949" cy="384575"/>
          </a:xfrm>
          <a:prstGeom prst="rect">
            <a:avLst/>
          </a:prstGeom>
          <a:noFill/>
          <a:ln>
            <a:noFill/>
          </a:ln>
        </p:spPr>
      </p:pic>
      <p:sp>
        <p:nvSpPr>
          <p:cNvPr id="372" name="Google Shape;372;p41"/>
          <p:cNvSpPr/>
          <p:nvPr/>
        </p:nvSpPr>
        <p:spPr>
          <a:xfrm>
            <a:off x="5585075" y="2031750"/>
            <a:ext cx="720000" cy="1080000"/>
          </a:xfrm>
          <a:prstGeom prst="chevron">
            <a:avLst>
              <a:gd name="adj" fmla="val 50000"/>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1"/>
          <p:cNvSpPr/>
          <p:nvPr/>
        </p:nvSpPr>
        <p:spPr>
          <a:xfrm>
            <a:off x="2426000" y="1914450"/>
            <a:ext cx="696300" cy="1314600"/>
          </a:xfrm>
          <a:prstGeom prst="chevron">
            <a:avLst>
              <a:gd name="adj" fmla="val 50000"/>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txBox="1"/>
          <p:nvPr/>
        </p:nvSpPr>
        <p:spPr>
          <a:xfrm>
            <a:off x="197375" y="1426163"/>
            <a:ext cx="21303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2000" b="1"/>
              <a:t>Text Embedding</a:t>
            </a:r>
            <a:endParaRPr sz="2000"/>
          </a:p>
        </p:txBody>
      </p:sp>
      <p:sp>
        <p:nvSpPr>
          <p:cNvPr id="375" name="Google Shape;375;p41"/>
          <p:cNvSpPr txBox="1"/>
          <p:nvPr/>
        </p:nvSpPr>
        <p:spPr>
          <a:xfrm>
            <a:off x="197375" y="2916938"/>
            <a:ext cx="18933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2000" b="1"/>
              <a:t>Positional </a:t>
            </a:r>
            <a:endParaRPr sz="2000" b="1"/>
          </a:p>
          <a:p>
            <a:pPr marL="0" lvl="0" indent="0" algn="ctr" rtl="0">
              <a:spcBef>
                <a:spcPts val="0"/>
              </a:spcBef>
              <a:spcAft>
                <a:spcPts val="0"/>
              </a:spcAft>
              <a:buNone/>
            </a:pPr>
            <a:r>
              <a:rPr lang="ko" sz="2000" b="1"/>
              <a:t>Embedding</a:t>
            </a:r>
            <a:endParaRPr sz="2000"/>
          </a:p>
        </p:txBody>
      </p:sp>
      <p:sp>
        <p:nvSpPr>
          <p:cNvPr id="376" name="Google Shape;376;p41"/>
          <p:cNvSpPr/>
          <p:nvPr/>
        </p:nvSpPr>
        <p:spPr>
          <a:xfrm>
            <a:off x="999300" y="2249263"/>
            <a:ext cx="492600" cy="492600"/>
          </a:xfrm>
          <a:prstGeom prst="mathPlus">
            <a:avLst>
              <a:gd name="adj1" fmla="val 23520"/>
            </a:avLst>
          </a:prstGeom>
          <a:solidFill>
            <a:srgbClr val="CCCCCC"/>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1"/>
          <p:cNvSpPr/>
          <p:nvPr/>
        </p:nvSpPr>
        <p:spPr>
          <a:xfrm>
            <a:off x="3488250" y="1374150"/>
            <a:ext cx="1836900" cy="23952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2000"/>
              <a:t>Transformer Layers</a:t>
            </a:r>
            <a:endParaRPr sz="2000"/>
          </a:p>
          <a:p>
            <a:pPr marL="0" lvl="0" indent="0" algn="ctr" rtl="0">
              <a:spcBef>
                <a:spcPts val="0"/>
              </a:spcBef>
              <a:spcAft>
                <a:spcPts val="0"/>
              </a:spcAft>
              <a:buNone/>
            </a:pPr>
            <a:r>
              <a:rPr lang="ko" sz="2000"/>
              <a:t>(Layoutlmv3)</a:t>
            </a:r>
            <a:endParaRPr sz="2000"/>
          </a:p>
        </p:txBody>
      </p:sp>
      <p:pic>
        <p:nvPicPr>
          <p:cNvPr id="378" name="Google Shape;378;p41"/>
          <p:cNvPicPr preferRelativeResize="0"/>
          <p:nvPr/>
        </p:nvPicPr>
        <p:blipFill>
          <a:blip r:embed="rId4">
            <a:alphaModFix/>
          </a:blip>
          <a:stretch>
            <a:fillRect/>
          </a:stretch>
        </p:blipFill>
        <p:spPr>
          <a:xfrm>
            <a:off x="6432775" y="867725"/>
            <a:ext cx="2658275" cy="3408045"/>
          </a:xfrm>
          <a:prstGeom prst="rect">
            <a:avLst/>
          </a:prstGeom>
          <a:noFill/>
          <a:ln>
            <a:noFill/>
          </a:ln>
        </p:spPr>
      </p:pic>
      <p:pic>
        <p:nvPicPr>
          <p:cNvPr id="379" name="Google Shape;379;p41"/>
          <p:cNvPicPr preferRelativeResize="0"/>
          <p:nvPr/>
        </p:nvPicPr>
        <p:blipFill rotWithShape="1">
          <a:blip r:embed="rId3">
            <a:alphaModFix/>
          </a:blip>
          <a:srcRect l="29477" t="25333" r="28412" b="28121"/>
          <a:stretch/>
        </p:blipFill>
        <p:spPr>
          <a:xfrm>
            <a:off x="8743100" y="4683249"/>
            <a:ext cx="347949" cy="384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ko" sz="3200"/>
              <a:t>Team Organization</a:t>
            </a:r>
            <a:endParaRPr/>
          </a:p>
        </p:txBody>
      </p:sp>
      <p:graphicFrame>
        <p:nvGraphicFramePr>
          <p:cNvPr id="83" name="Google Shape;83;p15"/>
          <p:cNvGraphicFramePr/>
          <p:nvPr/>
        </p:nvGraphicFramePr>
        <p:xfrm>
          <a:off x="98250" y="787200"/>
          <a:ext cx="3000000" cy="3000000"/>
        </p:xfrm>
        <a:graphic>
          <a:graphicData uri="http://schemas.openxmlformats.org/drawingml/2006/table">
            <a:tbl>
              <a:tblPr>
                <a:noFill/>
                <a:tableStyleId>{5685D68F-E01F-4D23-8DA2-9E25959EFF95}</a:tableStyleId>
              </a:tblPr>
              <a:tblGrid>
                <a:gridCol w="933275">
                  <a:extLst>
                    <a:ext uri="{9D8B030D-6E8A-4147-A177-3AD203B41FA5}">
                      <a16:colId xmlns:a16="http://schemas.microsoft.com/office/drawing/2014/main" val="20000"/>
                    </a:ext>
                  </a:extLst>
                </a:gridCol>
                <a:gridCol w="1568675">
                  <a:extLst>
                    <a:ext uri="{9D8B030D-6E8A-4147-A177-3AD203B41FA5}">
                      <a16:colId xmlns:a16="http://schemas.microsoft.com/office/drawing/2014/main" val="20001"/>
                    </a:ext>
                  </a:extLst>
                </a:gridCol>
                <a:gridCol w="1402200">
                  <a:extLst>
                    <a:ext uri="{9D8B030D-6E8A-4147-A177-3AD203B41FA5}">
                      <a16:colId xmlns:a16="http://schemas.microsoft.com/office/drawing/2014/main" val="20002"/>
                    </a:ext>
                  </a:extLst>
                </a:gridCol>
                <a:gridCol w="5032950">
                  <a:extLst>
                    <a:ext uri="{9D8B030D-6E8A-4147-A177-3AD203B41FA5}">
                      <a16:colId xmlns:a16="http://schemas.microsoft.com/office/drawing/2014/main" val="20003"/>
                    </a:ext>
                  </a:extLst>
                </a:gridCol>
              </a:tblGrid>
              <a:tr h="477125">
                <a:tc>
                  <a:txBody>
                    <a:bodyPr/>
                    <a:lstStyle/>
                    <a:p>
                      <a:pPr marL="0" lvl="0" indent="0" algn="ctr" rtl="0">
                        <a:spcBef>
                          <a:spcPts val="0"/>
                        </a:spcBef>
                        <a:spcAft>
                          <a:spcPts val="0"/>
                        </a:spcAft>
                        <a:buNone/>
                      </a:pPr>
                      <a:r>
                        <a:rPr lang="ko" b="1">
                          <a:solidFill>
                            <a:schemeClr val="lt1"/>
                          </a:solidFill>
                        </a:rPr>
                        <a:t>Name</a:t>
                      </a:r>
                      <a:endParaRPr b="1">
                        <a:solidFill>
                          <a:schemeClr val="lt1"/>
                        </a:solidFill>
                      </a:endParaRPr>
                    </a:p>
                  </a:txBody>
                  <a:tcPr marL="91425" marR="91425" marT="91425" marB="91425" anchor="ctr">
                    <a:solidFill>
                      <a:schemeClr val="accent5"/>
                    </a:solidFill>
                  </a:tcPr>
                </a:tc>
                <a:tc>
                  <a:txBody>
                    <a:bodyPr/>
                    <a:lstStyle/>
                    <a:p>
                      <a:pPr marL="0" lvl="0" indent="0" algn="ctr" rtl="0">
                        <a:spcBef>
                          <a:spcPts val="0"/>
                        </a:spcBef>
                        <a:spcAft>
                          <a:spcPts val="0"/>
                        </a:spcAft>
                        <a:buNone/>
                      </a:pPr>
                      <a:r>
                        <a:rPr lang="ko" b="1">
                          <a:solidFill>
                            <a:schemeClr val="lt1"/>
                          </a:solidFill>
                        </a:rPr>
                        <a:t>Role</a:t>
                      </a:r>
                      <a:endParaRPr b="1">
                        <a:solidFill>
                          <a:schemeClr val="lt1"/>
                        </a:solidFill>
                      </a:endParaRPr>
                    </a:p>
                  </a:txBody>
                  <a:tcPr marL="91425" marR="91425" marT="91425" marB="91425" anchor="ctr">
                    <a:solidFill>
                      <a:schemeClr val="accent5"/>
                    </a:solidFill>
                  </a:tcPr>
                </a:tc>
                <a:tc>
                  <a:txBody>
                    <a:bodyPr/>
                    <a:lstStyle/>
                    <a:p>
                      <a:pPr marL="0" lvl="0" indent="0" algn="ctr" rtl="0">
                        <a:spcBef>
                          <a:spcPts val="0"/>
                        </a:spcBef>
                        <a:spcAft>
                          <a:spcPts val="0"/>
                        </a:spcAft>
                        <a:buNone/>
                      </a:pPr>
                      <a:r>
                        <a:rPr lang="ko" b="1">
                          <a:solidFill>
                            <a:schemeClr val="lt1"/>
                          </a:solidFill>
                        </a:rPr>
                        <a:t>Tech Stack</a:t>
                      </a:r>
                      <a:endParaRPr b="1">
                        <a:solidFill>
                          <a:schemeClr val="lt1"/>
                        </a:solidFill>
                      </a:endParaRPr>
                    </a:p>
                  </a:txBody>
                  <a:tcPr marL="91425" marR="91425" marT="91425" marB="91425" anchor="ctr">
                    <a:solidFill>
                      <a:schemeClr val="accent5"/>
                    </a:solidFill>
                  </a:tcPr>
                </a:tc>
                <a:tc>
                  <a:txBody>
                    <a:bodyPr/>
                    <a:lstStyle/>
                    <a:p>
                      <a:pPr marL="0" lvl="0" indent="0" algn="ctr" rtl="0">
                        <a:spcBef>
                          <a:spcPts val="0"/>
                        </a:spcBef>
                        <a:spcAft>
                          <a:spcPts val="0"/>
                        </a:spcAft>
                        <a:buNone/>
                      </a:pPr>
                      <a:r>
                        <a:rPr lang="ko" b="1">
                          <a:solidFill>
                            <a:schemeClr val="lt1"/>
                          </a:solidFill>
                        </a:rPr>
                        <a:t>Contribution</a:t>
                      </a:r>
                      <a:endParaRPr b="1">
                        <a:solidFill>
                          <a:schemeClr val="lt1"/>
                        </a:solidFill>
                      </a:endParaRPr>
                    </a:p>
                  </a:txBody>
                  <a:tcPr marL="91425" marR="91425" marT="91425" marB="91425" anchor="ctr">
                    <a:solidFill>
                      <a:schemeClr val="accent5"/>
                    </a:solidFill>
                  </a:tcPr>
                </a:tc>
                <a:extLst>
                  <a:ext uri="{0D108BD9-81ED-4DB2-BD59-A6C34878D82A}">
                    <a16:rowId xmlns:a16="http://schemas.microsoft.com/office/drawing/2014/main" val="10000"/>
                  </a:ext>
                </a:extLst>
              </a:tr>
              <a:tr h="533650">
                <a:tc>
                  <a:txBody>
                    <a:bodyPr/>
                    <a:lstStyle/>
                    <a:p>
                      <a:pPr marL="0" lvl="0" indent="0" algn="ctr" rtl="0">
                        <a:lnSpc>
                          <a:spcPct val="115000"/>
                        </a:lnSpc>
                        <a:spcBef>
                          <a:spcPts val="0"/>
                        </a:spcBef>
                        <a:spcAft>
                          <a:spcPts val="0"/>
                        </a:spcAft>
                        <a:buNone/>
                      </a:pPr>
                      <a:r>
                        <a:rPr lang="ko" sz="1600">
                          <a:solidFill>
                            <a:srgbClr val="222222"/>
                          </a:solidFill>
                        </a:rPr>
                        <a:t>박찬호</a:t>
                      </a:r>
                      <a:endParaRPr sz="1600">
                        <a:solidFill>
                          <a:srgbClr val="222222"/>
                        </a:solidFill>
                      </a:endParaRPr>
                    </a:p>
                  </a:txBody>
                  <a:tcPr marL="91425" marR="91425" marT="91425" marB="91425" anchor="ctr"/>
                </a:tc>
                <a:tc>
                  <a:txBody>
                    <a:bodyPr/>
                    <a:lstStyle/>
                    <a:p>
                      <a:pPr marL="0" lvl="0" indent="0" algn="ctr" rtl="0">
                        <a:lnSpc>
                          <a:spcPct val="115000"/>
                        </a:lnSpc>
                        <a:spcBef>
                          <a:spcPts val="0"/>
                        </a:spcBef>
                        <a:spcAft>
                          <a:spcPts val="0"/>
                        </a:spcAft>
                        <a:buNone/>
                      </a:pPr>
                      <a:r>
                        <a:rPr lang="ko" sz="1600">
                          <a:solidFill>
                            <a:srgbClr val="222222"/>
                          </a:solidFill>
                        </a:rPr>
                        <a:t>Team Leader, Frontend, Backend</a:t>
                      </a:r>
                      <a:endParaRPr sz="1600">
                        <a:solidFill>
                          <a:srgbClr val="222222"/>
                        </a:solidFill>
                      </a:endParaRPr>
                    </a:p>
                  </a:txBody>
                  <a:tcPr marL="91425" marR="91425" marT="91425" marB="91425" anchor="ctr"/>
                </a:tc>
                <a:tc>
                  <a:txBody>
                    <a:bodyPr/>
                    <a:lstStyle/>
                    <a:p>
                      <a:pPr marL="0" lvl="0" indent="0" algn="ctr" rtl="0">
                        <a:lnSpc>
                          <a:spcPct val="115000"/>
                        </a:lnSpc>
                        <a:spcBef>
                          <a:spcPts val="0"/>
                        </a:spcBef>
                        <a:spcAft>
                          <a:spcPts val="0"/>
                        </a:spcAft>
                        <a:buNone/>
                      </a:pPr>
                      <a:r>
                        <a:rPr lang="ko" sz="1600">
                          <a:solidFill>
                            <a:srgbClr val="222222"/>
                          </a:solidFill>
                        </a:rPr>
                        <a:t>Spring Boot,</a:t>
                      </a:r>
                      <a:endParaRPr sz="1600">
                        <a:solidFill>
                          <a:srgbClr val="222222"/>
                        </a:solidFill>
                      </a:endParaRPr>
                    </a:p>
                    <a:p>
                      <a:pPr marL="0" lvl="0" indent="0" algn="ctr" rtl="0">
                        <a:lnSpc>
                          <a:spcPct val="115000"/>
                        </a:lnSpc>
                        <a:spcBef>
                          <a:spcPts val="0"/>
                        </a:spcBef>
                        <a:spcAft>
                          <a:spcPts val="0"/>
                        </a:spcAft>
                        <a:buNone/>
                      </a:pPr>
                      <a:r>
                        <a:rPr lang="ko" sz="1600">
                          <a:solidFill>
                            <a:srgbClr val="222222"/>
                          </a:solidFill>
                        </a:rPr>
                        <a:t>Flutter</a:t>
                      </a:r>
                      <a:endParaRPr sz="1600">
                        <a:solidFill>
                          <a:srgbClr val="222222"/>
                        </a:solidFill>
                      </a:endParaRPr>
                    </a:p>
                  </a:txBody>
                  <a:tcPr marL="91425" marR="91425" marT="91425" marB="91425" anchor="ctr"/>
                </a:tc>
                <a:tc>
                  <a:txBody>
                    <a:bodyPr/>
                    <a:lstStyle/>
                    <a:p>
                      <a:pPr marL="0" lvl="0" indent="0" algn="ctr" rtl="0">
                        <a:lnSpc>
                          <a:spcPct val="115000"/>
                        </a:lnSpc>
                        <a:spcBef>
                          <a:spcPts val="0"/>
                        </a:spcBef>
                        <a:spcAft>
                          <a:spcPts val="0"/>
                        </a:spcAft>
                        <a:buNone/>
                      </a:pPr>
                      <a:r>
                        <a:rPr lang="ko" sz="1000">
                          <a:solidFill>
                            <a:srgbClr val="222222"/>
                          </a:solidFill>
                        </a:rPr>
                        <a:t>Design (Features, Structure, Figma, Userflow diagram, Logo),</a:t>
                      </a:r>
                      <a:endParaRPr sz="1000">
                        <a:solidFill>
                          <a:srgbClr val="222222"/>
                        </a:solidFill>
                      </a:endParaRPr>
                    </a:p>
                    <a:p>
                      <a:pPr marL="0" lvl="0" indent="0" algn="ctr" rtl="0">
                        <a:lnSpc>
                          <a:spcPct val="115000"/>
                        </a:lnSpc>
                        <a:spcBef>
                          <a:spcPts val="0"/>
                        </a:spcBef>
                        <a:spcAft>
                          <a:spcPts val="0"/>
                        </a:spcAft>
                        <a:buNone/>
                      </a:pPr>
                      <a:r>
                        <a:rPr lang="ko" sz="1000">
                          <a:solidFill>
                            <a:srgbClr val="222222"/>
                          </a:solidFill>
                        </a:rPr>
                        <a:t>Assisting Lambda deployment,</a:t>
                      </a:r>
                      <a:endParaRPr sz="1000">
                        <a:solidFill>
                          <a:srgbClr val="222222"/>
                        </a:solidFill>
                      </a:endParaRPr>
                    </a:p>
                    <a:p>
                      <a:pPr marL="0" lvl="0" indent="0" algn="ctr" rtl="0">
                        <a:lnSpc>
                          <a:spcPct val="115000"/>
                        </a:lnSpc>
                        <a:spcBef>
                          <a:spcPts val="0"/>
                        </a:spcBef>
                        <a:spcAft>
                          <a:spcPts val="0"/>
                        </a:spcAft>
                        <a:buNone/>
                      </a:pPr>
                      <a:r>
                        <a:rPr lang="ko" sz="1000">
                          <a:solidFill>
                            <a:srgbClr val="222222"/>
                          </a:solidFill>
                        </a:rPr>
                        <a:t>Implementation and deployment of HTTP API Server,</a:t>
                      </a:r>
                      <a:endParaRPr sz="1000">
                        <a:solidFill>
                          <a:srgbClr val="222222"/>
                        </a:solidFill>
                      </a:endParaRPr>
                    </a:p>
                    <a:p>
                      <a:pPr marL="0" lvl="0" indent="0" algn="ctr" rtl="0">
                        <a:lnSpc>
                          <a:spcPct val="115000"/>
                        </a:lnSpc>
                        <a:spcBef>
                          <a:spcPts val="0"/>
                        </a:spcBef>
                        <a:spcAft>
                          <a:spcPts val="0"/>
                        </a:spcAft>
                        <a:buNone/>
                      </a:pPr>
                      <a:r>
                        <a:rPr lang="ko" sz="1000">
                          <a:solidFill>
                            <a:srgbClr val="222222"/>
                          </a:solidFill>
                        </a:rPr>
                        <a:t>Implementation of Frontend screens</a:t>
                      </a:r>
                      <a:endParaRPr sz="1000">
                        <a:solidFill>
                          <a:srgbClr val="222222"/>
                        </a:solidFill>
                      </a:endParaRPr>
                    </a:p>
                  </a:txBody>
                  <a:tcPr marL="91425" marR="91425" marT="91425" marB="91425" anchor="ctr"/>
                </a:tc>
                <a:extLst>
                  <a:ext uri="{0D108BD9-81ED-4DB2-BD59-A6C34878D82A}">
                    <a16:rowId xmlns:a16="http://schemas.microsoft.com/office/drawing/2014/main" val="10001"/>
                  </a:ext>
                </a:extLst>
              </a:tr>
              <a:tr h="526900">
                <a:tc>
                  <a:txBody>
                    <a:bodyPr/>
                    <a:lstStyle/>
                    <a:p>
                      <a:pPr marL="0" lvl="0" indent="0" algn="ctr" rtl="0">
                        <a:lnSpc>
                          <a:spcPct val="115000"/>
                        </a:lnSpc>
                        <a:spcBef>
                          <a:spcPts val="0"/>
                        </a:spcBef>
                        <a:spcAft>
                          <a:spcPts val="0"/>
                        </a:spcAft>
                        <a:buNone/>
                      </a:pPr>
                      <a:r>
                        <a:rPr lang="ko" sz="1600">
                          <a:solidFill>
                            <a:srgbClr val="222222"/>
                          </a:solidFill>
                        </a:rPr>
                        <a:t>정우섭</a:t>
                      </a:r>
                      <a:endParaRPr sz="1600">
                        <a:solidFill>
                          <a:srgbClr val="222222"/>
                        </a:solidFill>
                      </a:endParaRPr>
                    </a:p>
                  </a:txBody>
                  <a:tcPr marL="91425" marR="91425" marT="91425" marB="91425" anchor="ctr"/>
                </a:tc>
                <a:tc>
                  <a:txBody>
                    <a:bodyPr/>
                    <a:lstStyle/>
                    <a:p>
                      <a:pPr marL="0" lvl="0" indent="0" algn="ctr" rtl="0">
                        <a:lnSpc>
                          <a:spcPct val="115000"/>
                        </a:lnSpc>
                        <a:spcBef>
                          <a:spcPts val="0"/>
                        </a:spcBef>
                        <a:spcAft>
                          <a:spcPts val="0"/>
                        </a:spcAft>
                        <a:buNone/>
                      </a:pPr>
                      <a:r>
                        <a:rPr lang="ko" sz="1600">
                          <a:solidFill>
                            <a:srgbClr val="222222"/>
                          </a:solidFill>
                        </a:rPr>
                        <a:t>Frontend</a:t>
                      </a:r>
                      <a:endParaRPr sz="1600">
                        <a:solidFill>
                          <a:srgbClr val="222222"/>
                        </a:solidFill>
                      </a:endParaRPr>
                    </a:p>
                  </a:txBody>
                  <a:tcPr marL="91425" marR="91425" marT="91425" marB="91425" anchor="ctr"/>
                </a:tc>
                <a:tc>
                  <a:txBody>
                    <a:bodyPr/>
                    <a:lstStyle/>
                    <a:p>
                      <a:pPr marL="0" lvl="0" indent="0" algn="ctr" rtl="0">
                        <a:lnSpc>
                          <a:spcPct val="115000"/>
                        </a:lnSpc>
                        <a:spcBef>
                          <a:spcPts val="0"/>
                        </a:spcBef>
                        <a:spcAft>
                          <a:spcPts val="0"/>
                        </a:spcAft>
                        <a:buNone/>
                      </a:pPr>
                      <a:r>
                        <a:rPr lang="ko" sz="1600">
                          <a:solidFill>
                            <a:srgbClr val="222222"/>
                          </a:solidFill>
                        </a:rPr>
                        <a:t>Flutter</a:t>
                      </a:r>
                      <a:endParaRPr sz="1600">
                        <a:solidFill>
                          <a:srgbClr val="222222"/>
                        </a:solidFill>
                      </a:endParaRPr>
                    </a:p>
                  </a:txBody>
                  <a:tcPr marL="91425" marR="91425" marT="91425" marB="91425" anchor="ctr"/>
                </a:tc>
                <a:tc>
                  <a:txBody>
                    <a:bodyPr/>
                    <a:lstStyle/>
                    <a:p>
                      <a:pPr marL="0" lvl="0" indent="0" algn="ctr" rtl="0">
                        <a:lnSpc>
                          <a:spcPct val="115000"/>
                        </a:lnSpc>
                        <a:spcBef>
                          <a:spcPts val="0"/>
                        </a:spcBef>
                        <a:spcAft>
                          <a:spcPts val="0"/>
                        </a:spcAft>
                        <a:buNone/>
                      </a:pPr>
                      <a:r>
                        <a:rPr lang="ko" sz="1000">
                          <a:solidFill>
                            <a:srgbClr val="222222"/>
                          </a:solidFill>
                        </a:rPr>
                        <a:t>Code style convention for Flutter,</a:t>
                      </a:r>
                      <a:endParaRPr sz="1000">
                        <a:solidFill>
                          <a:srgbClr val="222222"/>
                        </a:solidFill>
                      </a:endParaRPr>
                    </a:p>
                    <a:p>
                      <a:pPr marL="0" lvl="0" indent="0" algn="ctr" rtl="0">
                        <a:lnSpc>
                          <a:spcPct val="115000"/>
                        </a:lnSpc>
                        <a:spcBef>
                          <a:spcPts val="0"/>
                        </a:spcBef>
                        <a:spcAft>
                          <a:spcPts val="0"/>
                        </a:spcAft>
                        <a:buNone/>
                      </a:pPr>
                      <a:r>
                        <a:rPr lang="ko" sz="1000">
                          <a:solidFill>
                            <a:srgbClr val="222222"/>
                          </a:solidFill>
                        </a:rPr>
                        <a:t>Configuration of Flutter baseline codes,</a:t>
                      </a:r>
                      <a:endParaRPr sz="1000">
                        <a:solidFill>
                          <a:srgbClr val="222222"/>
                        </a:solidFill>
                      </a:endParaRPr>
                    </a:p>
                    <a:p>
                      <a:pPr marL="0" lvl="0" indent="0" algn="ctr" rtl="0">
                        <a:lnSpc>
                          <a:spcPct val="115000"/>
                        </a:lnSpc>
                        <a:spcBef>
                          <a:spcPts val="0"/>
                        </a:spcBef>
                        <a:spcAft>
                          <a:spcPts val="0"/>
                        </a:spcAft>
                        <a:buNone/>
                      </a:pPr>
                      <a:r>
                        <a:rPr lang="ko" sz="1000">
                          <a:solidFill>
                            <a:srgbClr val="222222"/>
                          </a:solidFill>
                        </a:rPr>
                        <a:t>Implementation of Frontend screens,</a:t>
                      </a:r>
                      <a:endParaRPr sz="1000">
                        <a:solidFill>
                          <a:srgbClr val="222222"/>
                        </a:solidFill>
                      </a:endParaRPr>
                    </a:p>
                  </a:txBody>
                  <a:tcPr marL="91425" marR="91425" marT="91425" marB="91425" anchor="ctr"/>
                </a:tc>
                <a:extLst>
                  <a:ext uri="{0D108BD9-81ED-4DB2-BD59-A6C34878D82A}">
                    <a16:rowId xmlns:a16="http://schemas.microsoft.com/office/drawing/2014/main" val="10002"/>
                  </a:ext>
                </a:extLst>
              </a:tr>
              <a:tr h="325250">
                <a:tc>
                  <a:txBody>
                    <a:bodyPr/>
                    <a:lstStyle/>
                    <a:p>
                      <a:pPr marL="0" lvl="0" indent="0" algn="ctr" rtl="0">
                        <a:lnSpc>
                          <a:spcPct val="115000"/>
                        </a:lnSpc>
                        <a:spcBef>
                          <a:spcPts val="0"/>
                        </a:spcBef>
                        <a:spcAft>
                          <a:spcPts val="0"/>
                        </a:spcAft>
                        <a:buNone/>
                      </a:pPr>
                      <a:r>
                        <a:rPr lang="ko" sz="1600">
                          <a:solidFill>
                            <a:srgbClr val="222222"/>
                          </a:solidFill>
                        </a:rPr>
                        <a:t>하승원</a:t>
                      </a:r>
                      <a:endParaRPr sz="1600">
                        <a:solidFill>
                          <a:srgbClr val="222222"/>
                        </a:solidFill>
                      </a:endParaRPr>
                    </a:p>
                  </a:txBody>
                  <a:tcPr marL="91425" marR="91425" marT="91425" marB="91425" anchor="ctr"/>
                </a:tc>
                <a:tc>
                  <a:txBody>
                    <a:bodyPr/>
                    <a:lstStyle/>
                    <a:p>
                      <a:pPr marL="0" lvl="0" indent="0" algn="ctr" rtl="0">
                        <a:lnSpc>
                          <a:spcPct val="115000"/>
                        </a:lnSpc>
                        <a:spcBef>
                          <a:spcPts val="0"/>
                        </a:spcBef>
                        <a:spcAft>
                          <a:spcPts val="0"/>
                        </a:spcAft>
                        <a:buNone/>
                      </a:pPr>
                      <a:r>
                        <a:rPr lang="ko" sz="1600">
                          <a:solidFill>
                            <a:srgbClr val="222222"/>
                          </a:solidFill>
                        </a:rPr>
                        <a:t>OCR Model</a:t>
                      </a:r>
                      <a:endParaRPr sz="1600">
                        <a:solidFill>
                          <a:srgbClr val="222222"/>
                        </a:solidFill>
                      </a:endParaRPr>
                    </a:p>
                  </a:txBody>
                  <a:tcPr marL="91425" marR="91425" marT="91425" marB="91425" anchor="ctr"/>
                </a:tc>
                <a:tc>
                  <a:txBody>
                    <a:bodyPr/>
                    <a:lstStyle/>
                    <a:p>
                      <a:pPr marL="0" lvl="0" indent="0" algn="ctr" rtl="0">
                        <a:lnSpc>
                          <a:spcPct val="115000"/>
                        </a:lnSpc>
                        <a:spcBef>
                          <a:spcPts val="0"/>
                        </a:spcBef>
                        <a:spcAft>
                          <a:spcPts val="0"/>
                        </a:spcAft>
                        <a:buNone/>
                      </a:pPr>
                      <a:r>
                        <a:rPr lang="ko" sz="1600">
                          <a:solidFill>
                            <a:srgbClr val="222222"/>
                          </a:solidFill>
                        </a:rPr>
                        <a:t>PyTorch,</a:t>
                      </a:r>
                      <a:endParaRPr sz="1600">
                        <a:solidFill>
                          <a:srgbClr val="222222"/>
                        </a:solidFill>
                      </a:endParaRPr>
                    </a:p>
                    <a:p>
                      <a:pPr marL="0" lvl="0" indent="0" algn="ctr" rtl="0">
                        <a:lnSpc>
                          <a:spcPct val="115000"/>
                        </a:lnSpc>
                        <a:spcBef>
                          <a:spcPts val="0"/>
                        </a:spcBef>
                        <a:spcAft>
                          <a:spcPts val="0"/>
                        </a:spcAft>
                        <a:buNone/>
                      </a:pPr>
                      <a:r>
                        <a:rPr lang="ko" sz="1600">
                          <a:solidFill>
                            <a:srgbClr val="222222"/>
                          </a:solidFill>
                        </a:rPr>
                        <a:t>Layoutlmv3</a:t>
                      </a:r>
                      <a:endParaRPr sz="1600">
                        <a:solidFill>
                          <a:srgbClr val="222222"/>
                        </a:solidFill>
                      </a:endParaRPr>
                    </a:p>
                  </a:txBody>
                  <a:tcPr marL="91425" marR="91425" marT="91425" marB="91425" anchor="ctr"/>
                </a:tc>
                <a:tc>
                  <a:txBody>
                    <a:bodyPr/>
                    <a:lstStyle/>
                    <a:p>
                      <a:pPr marL="0" lvl="0" indent="0" algn="ctr" rtl="0">
                        <a:lnSpc>
                          <a:spcPct val="115000"/>
                        </a:lnSpc>
                        <a:spcBef>
                          <a:spcPts val="0"/>
                        </a:spcBef>
                        <a:spcAft>
                          <a:spcPts val="0"/>
                        </a:spcAft>
                        <a:buNone/>
                      </a:pPr>
                      <a:r>
                        <a:rPr lang="ko" sz="1000">
                          <a:solidFill>
                            <a:srgbClr val="222222"/>
                          </a:solidFill>
                        </a:rPr>
                        <a:t>Labeling work using the collected data,</a:t>
                      </a:r>
                      <a:endParaRPr sz="1000">
                        <a:solidFill>
                          <a:srgbClr val="222222"/>
                        </a:solidFill>
                      </a:endParaRPr>
                    </a:p>
                    <a:p>
                      <a:pPr marL="0" lvl="0" indent="0" algn="ctr" rtl="0">
                        <a:lnSpc>
                          <a:spcPct val="115000"/>
                        </a:lnSpc>
                        <a:spcBef>
                          <a:spcPts val="0"/>
                        </a:spcBef>
                        <a:spcAft>
                          <a:spcPts val="0"/>
                        </a:spcAft>
                        <a:buNone/>
                      </a:pPr>
                      <a:r>
                        <a:rPr lang="ko" sz="1000">
                          <a:solidFill>
                            <a:srgbClr val="222222"/>
                          </a:solidFill>
                        </a:rPr>
                        <a:t>Collected OCR  result from receipts,</a:t>
                      </a:r>
                      <a:endParaRPr sz="1000">
                        <a:solidFill>
                          <a:srgbClr val="222222"/>
                        </a:solidFill>
                      </a:endParaRPr>
                    </a:p>
                    <a:p>
                      <a:pPr marL="0" lvl="0" indent="0" algn="ctr" rtl="0">
                        <a:lnSpc>
                          <a:spcPct val="115000"/>
                        </a:lnSpc>
                        <a:spcBef>
                          <a:spcPts val="0"/>
                        </a:spcBef>
                        <a:spcAft>
                          <a:spcPts val="0"/>
                        </a:spcAft>
                        <a:buNone/>
                      </a:pPr>
                      <a:r>
                        <a:rPr lang="ko" sz="1000">
                          <a:solidFill>
                            <a:srgbClr val="222222"/>
                          </a:solidFill>
                        </a:rPr>
                        <a:t>Embedding and preprocessing of OCR data,</a:t>
                      </a:r>
                      <a:endParaRPr sz="1000">
                        <a:solidFill>
                          <a:srgbClr val="222222"/>
                        </a:solidFill>
                      </a:endParaRPr>
                    </a:p>
                    <a:p>
                      <a:pPr marL="0" lvl="0" indent="0" algn="ctr" rtl="0">
                        <a:lnSpc>
                          <a:spcPct val="115000"/>
                        </a:lnSpc>
                        <a:spcBef>
                          <a:spcPts val="0"/>
                        </a:spcBef>
                        <a:spcAft>
                          <a:spcPts val="0"/>
                        </a:spcAft>
                        <a:buNone/>
                      </a:pPr>
                      <a:r>
                        <a:rPr lang="ko" sz="1000">
                          <a:solidFill>
                            <a:srgbClr val="222222"/>
                          </a:solidFill>
                        </a:rPr>
                        <a:t>Training and evaluating Layoutlmv3 model,</a:t>
                      </a:r>
                      <a:endParaRPr sz="1000">
                        <a:solidFill>
                          <a:srgbClr val="222222"/>
                        </a:solidFill>
                      </a:endParaRPr>
                    </a:p>
                    <a:p>
                      <a:pPr marL="0" lvl="0" indent="0" algn="ctr" rtl="0">
                        <a:lnSpc>
                          <a:spcPct val="115000"/>
                        </a:lnSpc>
                        <a:spcBef>
                          <a:spcPts val="0"/>
                        </a:spcBef>
                        <a:spcAft>
                          <a:spcPts val="0"/>
                        </a:spcAft>
                        <a:buNone/>
                      </a:pPr>
                      <a:r>
                        <a:rPr lang="ko" sz="1000">
                          <a:solidFill>
                            <a:srgbClr val="222222"/>
                          </a:solidFill>
                        </a:rPr>
                        <a:t>Lambda deployment</a:t>
                      </a:r>
                      <a:endParaRPr sz="1000">
                        <a:solidFill>
                          <a:srgbClr val="222222"/>
                        </a:solidFill>
                      </a:endParaRPr>
                    </a:p>
                  </a:txBody>
                  <a:tcPr marL="91425" marR="91425" marT="91425" marB="91425" anchor="ctr"/>
                </a:tc>
                <a:extLst>
                  <a:ext uri="{0D108BD9-81ED-4DB2-BD59-A6C34878D82A}">
                    <a16:rowId xmlns:a16="http://schemas.microsoft.com/office/drawing/2014/main" val="10003"/>
                  </a:ext>
                </a:extLst>
              </a:tr>
              <a:tr h="855325">
                <a:tc>
                  <a:txBody>
                    <a:bodyPr/>
                    <a:lstStyle/>
                    <a:p>
                      <a:pPr marL="0" lvl="0" indent="0" algn="ctr" rtl="0">
                        <a:lnSpc>
                          <a:spcPct val="115000"/>
                        </a:lnSpc>
                        <a:spcBef>
                          <a:spcPts val="0"/>
                        </a:spcBef>
                        <a:spcAft>
                          <a:spcPts val="0"/>
                        </a:spcAft>
                        <a:buNone/>
                      </a:pPr>
                      <a:r>
                        <a:rPr lang="ko" sz="1600">
                          <a:solidFill>
                            <a:srgbClr val="222222"/>
                          </a:solidFill>
                        </a:rPr>
                        <a:t>허찬용</a:t>
                      </a:r>
                      <a:endParaRPr sz="1600">
                        <a:solidFill>
                          <a:srgbClr val="222222"/>
                        </a:solidFill>
                      </a:endParaRPr>
                    </a:p>
                  </a:txBody>
                  <a:tcPr marL="91425" marR="91425" marT="91425" marB="91425" anchor="ctr"/>
                </a:tc>
                <a:tc>
                  <a:txBody>
                    <a:bodyPr/>
                    <a:lstStyle/>
                    <a:p>
                      <a:pPr marL="0" lvl="0" indent="0" algn="ctr" rtl="0">
                        <a:lnSpc>
                          <a:spcPct val="115000"/>
                        </a:lnSpc>
                        <a:spcBef>
                          <a:spcPts val="0"/>
                        </a:spcBef>
                        <a:spcAft>
                          <a:spcPts val="0"/>
                        </a:spcAft>
                        <a:buNone/>
                      </a:pPr>
                      <a:r>
                        <a:rPr lang="ko" sz="1600">
                          <a:solidFill>
                            <a:srgbClr val="222222"/>
                          </a:solidFill>
                        </a:rPr>
                        <a:t>OCR Model</a:t>
                      </a:r>
                      <a:endParaRPr sz="1600">
                        <a:solidFill>
                          <a:srgbClr val="222222"/>
                        </a:solidFill>
                      </a:endParaRPr>
                    </a:p>
                  </a:txBody>
                  <a:tcPr marL="91425" marR="91425" marT="91425" marB="91425" anchor="ctr"/>
                </a:tc>
                <a:tc>
                  <a:txBody>
                    <a:bodyPr/>
                    <a:lstStyle/>
                    <a:p>
                      <a:pPr marL="0" lvl="0" indent="0" algn="ctr" rtl="0">
                        <a:lnSpc>
                          <a:spcPct val="115000"/>
                        </a:lnSpc>
                        <a:spcBef>
                          <a:spcPts val="0"/>
                        </a:spcBef>
                        <a:spcAft>
                          <a:spcPts val="0"/>
                        </a:spcAft>
                        <a:buNone/>
                      </a:pPr>
                      <a:r>
                        <a:rPr lang="ko" sz="1600">
                          <a:solidFill>
                            <a:srgbClr val="222222"/>
                          </a:solidFill>
                        </a:rPr>
                        <a:t>PyTorch,</a:t>
                      </a:r>
                      <a:endParaRPr sz="1600">
                        <a:solidFill>
                          <a:srgbClr val="222222"/>
                        </a:solidFill>
                      </a:endParaRPr>
                    </a:p>
                    <a:p>
                      <a:pPr marL="0" lvl="0" indent="0" algn="ctr" rtl="0">
                        <a:lnSpc>
                          <a:spcPct val="115000"/>
                        </a:lnSpc>
                        <a:spcBef>
                          <a:spcPts val="0"/>
                        </a:spcBef>
                        <a:spcAft>
                          <a:spcPts val="0"/>
                        </a:spcAft>
                        <a:buNone/>
                      </a:pPr>
                      <a:r>
                        <a:rPr lang="ko" sz="1600">
                          <a:solidFill>
                            <a:srgbClr val="222222"/>
                          </a:solidFill>
                        </a:rPr>
                        <a:t>Layoutlmv2</a:t>
                      </a:r>
                      <a:endParaRPr sz="1600">
                        <a:solidFill>
                          <a:srgbClr val="222222"/>
                        </a:solidFill>
                      </a:endParaRPr>
                    </a:p>
                  </a:txBody>
                  <a:tcPr marL="91425" marR="91425" marT="91425" marB="91425" anchor="ctr"/>
                </a:tc>
                <a:tc>
                  <a:txBody>
                    <a:bodyPr/>
                    <a:lstStyle/>
                    <a:p>
                      <a:pPr marL="0" lvl="0" indent="0" algn="ctr" rtl="0">
                        <a:lnSpc>
                          <a:spcPct val="115000"/>
                        </a:lnSpc>
                        <a:spcBef>
                          <a:spcPts val="0"/>
                        </a:spcBef>
                        <a:spcAft>
                          <a:spcPts val="0"/>
                        </a:spcAft>
                        <a:buNone/>
                      </a:pPr>
                      <a:r>
                        <a:rPr lang="ko" sz="1000">
                          <a:solidFill>
                            <a:srgbClr val="222222"/>
                          </a:solidFill>
                        </a:rPr>
                        <a:t>Labeling work using the collected data,</a:t>
                      </a:r>
                      <a:endParaRPr sz="1000">
                        <a:solidFill>
                          <a:srgbClr val="222222"/>
                        </a:solidFill>
                      </a:endParaRPr>
                    </a:p>
                    <a:p>
                      <a:pPr marL="0" lvl="0" indent="0" algn="ctr" rtl="0">
                        <a:lnSpc>
                          <a:spcPct val="115000"/>
                        </a:lnSpc>
                        <a:spcBef>
                          <a:spcPts val="0"/>
                        </a:spcBef>
                        <a:spcAft>
                          <a:spcPts val="0"/>
                        </a:spcAft>
                        <a:buNone/>
                      </a:pPr>
                      <a:r>
                        <a:rPr lang="ko" sz="1000">
                          <a:solidFill>
                            <a:srgbClr val="222222"/>
                          </a:solidFill>
                        </a:rPr>
                        <a:t>Collected OCR  result from receipts,</a:t>
                      </a:r>
                      <a:endParaRPr sz="1000">
                        <a:solidFill>
                          <a:srgbClr val="222222"/>
                        </a:solidFill>
                      </a:endParaRPr>
                    </a:p>
                    <a:p>
                      <a:pPr marL="0" lvl="0" indent="0" algn="ctr" rtl="0">
                        <a:lnSpc>
                          <a:spcPct val="115000"/>
                        </a:lnSpc>
                        <a:spcBef>
                          <a:spcPts val="0"/>
                        </a:spcBef>
                        <a:spcAft>
                          <a:spcPts val="0"/>
                        </a:spcAft>
                        <a:buNone/>
                      </a:pPr>
                      <a:r>
                        <a:rPr lang="ko" sz="1000">
                          <a:solidFill>
                            <a:srgbClr val="222222"/>
                          </a:solidFill>
                        </a:rPr>
                        <a:t>Embedding and preprocessing of OCR data,</a:t>
                      </a:r>
                      <a:endParaRPr sz="1000">
                        <a:solidFill>
                          <a:srgbClr val="222222"/>
                        </a:solidFill>
                      </a:endParaRPr>
                    </a:p>
                    <a:p>
                      <a:pPr marL="0" lvl="0" indent="0" algn="ctr" rtl="0">
                        <a:lnSpc>
                          <a:spcPct val="115000"/>
                        </a:lnSpc>
                        <a:spcBef>
                          <a:spcPts val="0"/>
                        </a:spcBef>
                        <a:spcAft>
                          <a:spcPts val="0"/>
                        </a:spcAft>
                        <a:buNone/>
                      </a:pPr>
                      <a:r>
                        <a:rPr lang="ko" sz="1000">
                          <a:solidFill>
                            <a:srgbClr val="222222"/>
                          </a:solidFill>
                        </a:rPr>
                        <a:t>Training and evaluating Layoutlmv2 model,</a:t>
                      </a:r>
                      <a:endParaRPr sz="1000">
                        <a:solidFill>
                          <a:srgbClr val="222222"/>
                        </a:solidFill>
                      </a:endParaRPr>
                    </a:p>
                  </a:txBody>
                  <a:tcPr marL="91425" marR="91425" marT="91425" marB="91425"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2"/>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Plan &amp; Implementation : OCR Model</a:t>
            </a:r>
            <a:endParaRPr/>
          </a:p>
        </p:txBody>
      </p:sp>
      <p:pic>
        <p:nvPicPr>
          <p:cNvPr id="385" name="Google Shape;385;p42"/>
          <p:cNvPicPr preferRelativeResize="0"/>
          <p:nvPr/>
        </p:nvPicPr>
        <p:blipFill rotWithShape="1">
          <a:blip r:embed="rId3">
            <a:alphaModFix/>
          </a:blip>
          <a:srcRect l="29477" t="25333" r="28412" b="28121"/>
          <a:stretch/>
        </p:blipFill>
        <p:spPr>
          <a:xfrm>
            <a:off x="8743100" y="4683249"/>
            <a:ext cx="347949" cy="384575"/>
          </a:xfrm>
          <a:prstGeom prst="rect">
            <a:avLst/>
          </a:prstGeom>
          <a:noFill/>
          <a:ln>
            <a:noFill/>
          </a:ln>
        </p:spPr>
      </p:pic>
      <p:pic>
        <p:nvPicPr>
          <p:cNvPr id="386" name="Google Shape;386;p42"/>
          <p:cNvPicPr preferRelativeResize="0"/>
          <p:nvPr/>
        </p:nvPicPr>
        <p:blipFill>
          <a:blip r:embed="rId4">
            <a:alphaModFix/>
          </a:blip>
          <a:stretch>
            <a:fillRect/>
          </a:stretch>
        </p:blipFill>
        <p:spPr>
          <a:xfrm>
            <a:off x="5544700" y="932713"/>
            <a:ext cx="2303990" cy="3983874"/>
          </a:xfrm>
          <a:prstGeom prst="rect">
            <a:avLst/>
          </a:prstGeom>
          <a:noFill/>
          <a:ln>
            <a:noFill/>
          </a:ln>
        </p:spPr>
      </p:pic>
      <p:pic>
        <p:nvPicPr>
          <p:cNvPr id="387" name="Google Shape;387;p42"/>
          <p:cNvPicPr preferRelativeResize="0"/>
          <p:nvPr/>
        </p:nvPicPr>
        <p:blipFill>
          <a:blip r:embed="rId5">
            <a:alphaModFix/>
          </a:blip>
          <a:stretch>
            <a:fillRect/>
          </a:stretch>
        </p:blipFill>
        <p:spPr>
          <a:xfrm>
            <a:off x="1192400" y="948263"/>
            <a:ext cx="2286000" cy="3952774"/>
          </a:xfrm>
          <a:prstGeom prst="rect">
            <a:avLst/>
          </a:prstGeom>
          <a:noFill/>
          <a:ln>
            <a:noFill/>
          </a:ln>
        </p:spPr>
      </p:pic>
      <p:sp>
        <p:nvSpPr>
          <p:cNvPr id="388" name="Google Shape;388;p42"/>
          <p:cNvSpPr/>
          <p:nvPr/>
        </p:nvSpPr>
        <p:spPr>
          <a:xfrm rot="5400000">
            <a:off x="3907950" y="2803888"/>
            <a:ext cx="1207200" cy="241500"/>
          </a:xfrm>
          <a:prstGeom prst="triangle">
            <a:avLst>
              <a:gd name="adj" fmla="val 50000"/>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Plan &amp; Implementation : OCR Model</a:t>
            </a:r>
            <a:endParaRPr/>
          </a:p>
        </p:txBody>
      </p:sp>
      <p:pic>
        <p:nvPicPr>
          <p:cNvPr id="394" name="Google Shape;394;p43"/>
          <p:cNvPicPr preferRelativeResize="0"/>
          <p:nvPr/>
        </p:nvPicPr>
        <p:blipFill rotWithShape="1">
          <a:blip r:embed="rId3">
            <a:alphaModFix/>
          </a:blip>
          <a:srcRect l="29477" t="25333" r="28412" b="28121"/>
          <a:stretch/>
        </p:blipFill>
        <p:spPr>
          <a:xfrm>
            <a:off x="8743100" y="4683249"/>
            <a:ext cx="347949" cy="384575"/>
          </a:xfrm>
          <a:prstGeom prst="rect">
            <a:avLst/>
          </a:prstGeom>
          <a:noFill/>
          <a:ln>
            <a:noFill/>
          </a:ln>
        </p:spPr>
      </p:pic>
      <p:pic>
        <p:nvPicPr>
          <p:cNvPr id="395" name="Google Shape;395;p43"/>
          <p:cNvPicPr preferRelativeResize="0"/>
          <p:nvPr/>
        </p:nvPicPr>
        <p:blipFill rotWithShape="1">
          <a:blip r:embed="rId4">
            <a:alphaModFix/>
          </a:blip>
          <a:srcRect l="4151" r="6178" b="4852"/>
          <a:stretch/>
        </p:blipFill>
        <p:spPr>
          <a:xfrm>
            <a:off x="274225" y="813125"/>
            <a:ext cx="6157150" cy="4186630"/>
          </a:xfrm>
          <a:prstGeom prst="rect">
            <a:avLst/>
          </a:prstGeom>
          <a:noFill/>
          <a:ln>
            <a:noFill/>
          </a:ln>
        </p:spPr>
      </p:pic>
      <p:sp>
        <p:nvSpPr>
          <p:cNvPr id="396" name="Google Shape;396;p43"/>
          <p:cNvSpPr/>
          <p:nvPr/>
        </p:nvSpPr>
        <p:spPr>
          <a:xfrm>
            <a:off x="539050" y="1270775"/>
            <a:ext cx="3290400" cy="181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3"/>
          <p:cNvSpPr/>
          <p:nvPr/>
        </p:nvSpPr>
        <p:spPr>
          <a:xfrm>
            <a:off x="2642950" y="2066100"/>
            <a:ext cx="1844400" cy="1815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3"/>
          <p:cNvSpPr/>
          <p:nvPr/>
        </p:nvSpPr>
        <p:spPr>
          <a:xfrm>
            <a:off x="531486" y="3012725"/>
            <a:ext cx="4209000" cy="1934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3"/>
          <p:cNvSpPr txBox="1">
            <a:spLocks noGrp="1"/>
          </p:cNvSpPr>
          <p:nvPr>
            <p:ph type="body" idx="4294967295"/>
          </p:nvPr>
        </p:nvSpPr>
        <p:spPr>
          <a:xfrm>
            <a:off x="6427175" y="1169225"/>
            <a:ext cx="2518800" cy="3846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200"/>
              </a:spcAft>
              <a:buNone/>
            </a:pPr>
            <a:r>
              <a:rPr lang="ko" sz="1300" b="1">
                <a:solidFill>
                  <a:srgbClr val="FF0000"/>
                </a:solidFill>
              </a:rPr>
              <a:t>Handling request from backend</a:t>
            </a:r>
            <a:endParaRPr sz="1300" b="1">
              <a:solidFill>
                <a:srgbClr val="FF0000"/>
              </a:solidFill>
            </a:endParaRPr>
          </a:p>
        </p:txBody>
      </p:sp>
      <p:sp>
        <p:nvSpPr>
          <p:cNvPr id="400" name="Google Shape;400;p43"/>
          <p:cNvSpPr txBox="1">
            <a:spLocks noGrp="1"/>
          </p:cNvSpPr>
          <p:nvPr>
            <p:ph type="body" idx="4294967295"/>
          </p:nvPr>
        </p:nvSpPr>
        <p:spPr>
          <a:xfrm>
            <a:off x="7078775" y="1964550"/>
            <a:ext cx="1765500" cy="3846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200"/>
              </a:spcAft>
              <a:buNone/>
            </a:pPr>
            <a:r>
              <a:rPr lang="ko" sz="1300" b="1">
                <a:solidFill>
                  <a:schemeClr val="accent2"/>
                </a:solidFill>
              </a:rPr>
              <a:t>Send to OCR Model</a:t>
            </a:r>
            <a:endParaRPr sz="1300" b="1">
              <a:solidFill>
                <a:schemeClr val="accent2"/>
              </a:solidFill>
            </a:endParaRPr>
          </a:p>
        </p:txBody>
      </p:sp>
      <p:sp>
        <p:nvSpPr>
          <p:cNvPr id="401" name="Google Shape;401;p43"/>
          <p:cNvSpPr txBox="1">
            <a:spLocks noGrp="1"/>
          </p:cNvSpPr>
          <p:nvPr>
            <p:ph type="body" idx="4294967295"/>
          </p:nvPr>
        </p:nvSpPr>
        <p:spPr>
          <a:xfrm>
            <a:off x="7390025" y="3787475"/>
            <a:ext cx="1318200" cy="3846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200"/>
              </a:spcAft>
              <a:buNone/>
            </a:pPr>
            <a:r>
              <a:rPr lang="ko" sz="1300" b="1">
                <a:solidFill>
                  <a:schemeClr val="dk1"/>
                </a:solidFill>
              </a:rPr>
              <a:t>Response</a:t>
            </a:r>
            <a:endParaRPr sz="1300" b="1">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Plan &amp; Implementation : OCR Model</a:t>
            </a:r>
            <a:endParaRPr/>
          </a:p>
        </p:txBody>
      </p:sp>
      <p:pic>
        <p:nvPicPr>
          <p:cNvPr id="407" name="Google Shape;407;p44"/>
          <p:cNvPicPr preferRelativeResize="0"/>
          <p:nvPr/>
        </p:nvPicPr>
        <p:blipFill rotWithShape="1">
          <a:blip r:embed="rId3">
            <a:alphaModFix/>
          </a:blip>
          <a:srcRect l="29477" t="25333" r="28412" b="28121"/>
          <a:stretch/>
        </p:blipFill>
        <p:spPr>
          <a:xfrm>
            <a:off x="8743100" y="4683249"/>
            <a:ext cx="347949" cy="384575"/>
          </a:xfrm>
          <a:prstGeom prst="rect">
            <a:avLst/>
          </a:prstGeom>
          <a:noFill/>
          <a:ln>
            <a:noFill/>
          </a:ln>
        </p:spPr>
      </p:pic>
      <p:pic>
        <p:nvPicPr>
          <p:cNvPr id="408" name="Google Shape;408;p44"/>
          <p:cNvPicPr preferRelativeResize="0"/>
          <p:nvPr/>
        </p:nvPicPr>
        <p:blipFill>
          <a:blip r:embed="rId4">
            <a:alphaModFix/>
          </a:blip>
          <a:stretch>
            <a:fillRect/>
          </a:stretch>
        </p:blipFill>
        <p:spPr>
          <a:xfrm>
            <a:off x="89000" y="763875"/>
            <a:ext cx="5156001" cy="4303950"/>
          </a:xfrm>
          <a:prstGeom prst="rect">
            <a:avLst/>
          </a:prstGeom>
          <a:noFill/>
          <a:ln>
            <a:noFill/>
          </a:ln>
        </p:spPr>
      </p:pic>
      <p:sp>
        <p:nvSpPr>
          <p:cNvPr id="409" name="Google Shape;409;p44"/>
          <p:cNvSpPr/>
          <p:nvPr/>
        </p:nvSpPr>
        <p:spPr>
          <a:xfrm>
            <a:off x="1524725" y="3918099"/>
            <a:ext cx="1955700" cy="136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4"/>
          <p:cNvSpPr/>
          <p:nvPr/>
        </p:nvSpPr>
        <p:spPr>
          <a:xfrm>
            <a:off x="1687875" y="4084547"/>
            <a:ext cx="2201100" cy="1362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4"/>
          <p:cNvSpPr txBox="1">
            <a:spLocks noGrp="1"/>
          </p:cNvSpPr>
          <p:nvPr>
            <p:ph type="body" idx="4294967295"/>
          </p:nvPr>
        </p:nvSpPr>
        <p:spPr>
          <a:xfrm>
            <a:off x="5290950" y="3454100"/>
            <a:ext cx="3811500" cy="684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200"/>
              </a:spcAft>
              <a:buNone/>
            </a:pPr>
            <a:r>
              <a:rPr lang="ko" sz="1300" b="1">
                <a:solidFill>
                  <a:srgbClr val="FF0000"/>
                </a:solidFill>
              </a:rPr>
              <a:t>Get bounding box from Naver CLOVA OCR API and preprocess image for prediction</a:t>
            </a:r>
            <a:endParaRPr sz="1300" b="1">
              <a:solidFill>
                <a:srgbClr val="FF0000"/>
              </a:solidFill>
            </a:endParaRPr>
          </a:p>
        </p:txBody>
      </p:sp>
      <p:sp>
        <p:nvSpPr>
          <p:cNvPr id="412" name="Google Shape;412;p44"/>
          <p:cNvSpPr txBox="1">
            <a:spLocks noGrp="1"/>
          </p:cNvSpPr>
          <p:nvPr>
            <p:ph type="body" idx="4294967295"/>
          </p:nvPr>
        </p:nvSpPr>
        <p:spPr>
          <a:xfrm>
            <a:off x="5290950" y="4005800"/>
            <a:ext cx="3633900" cy="3846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200"/>
              </a:spcAft>
              <a:buNone/>
            </a:pPr>
            <a:r>
              <a:rPr lang="ko" sz="1300" b="1">
                <a:solidFill>
                  <a:schemeClr val="accent2"/>
                </a:solidFill>
              </a:rPr>
              <a:t>Predict using preprocessed bounding box</a:t>
            </a:r>
            <a:endParaRPr sz="1300" b="1">
              <a:solidFill>
                <a:schemeClr val="accent2"/>
              </a:solidFill>
            </a:endParaRPr>
          </a:p>
        </p:txBody>
      </p:sp>
      <p:sp>
        <p:nvSpPr>
          <p:cNvPr id="413" name="Google Shape;413;p44"/>
          <p:cNvSpPr/>
          <p:nvPr/>
        </p:nvSpPr>
        <p:spPr>
          <a:xfrm>
            <a:off x="1598225" y="4390397"/>
            <a:ext cx="2201100" cy="1362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txBox="1">
            <a:spLocks noGrp="1"/>
          </p:cNvSpPr>
          <p:nvPr>
            <p:ph type="body" idx="4294967295"/>
          </p:nvPr>
        </p:nvSpPr>
        <p:spPr>
          <a:xfrm>
            <a:off x="5290950" y="4298650"/>
            <a:ext cx="3679800" cy="3846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200"/>
              </a:spcAft>
              <a:buNone/>
            </a:pPr>
            <a:r>
              <a:rPr lang="ko" sz="1300" b="1">
                <a:solidFill>
                  <a:schemeClr val="dk1"/>
                </a:solidFill>
              </a:rPr>
              <a:t>Postprocess output for tabular data</a:t>
            </a:r>
            <a:endParaRPr sz="1300" b="1">
              <a:solidFill>
                <a:schemeClr val="dk1"/>
              </a:solidFill>
            </a:endParaRPr>
          </a:p>
        </p:txBody>
      </p:sp>
      <p:pic>
        <p:nvPicPr>
          <p:cNvPr id="415" name="Google Shape;415;p44"/>
          <p:cNvPicPr preferRelativeResize="0"/>
          <p:nvPr/>
        </p:nvPicPr>
        <p:blipFill>
          <a:blip r:embed="rId5">
            <a:alphaModFix/>
          </a:blip>
          <a:stretch>
            <a:fillRect/>
          </a:stretch>
        </p:blipFill>
        <p:spPr>
          <a:xfrm>
            <a:off x="5753313" y="838925"/>
            <a:ext cx="2886762" cy="2530250"/>
          </a:xfrm>
          <a:prstGeom prst="rect">
            <a:avLst/>
          </a:prstGeom>
          <a:noFill/>
          <a:ln w="38100" cap="flat" cmpd="sng">
            <a:solidFill>
              <a:schemeClr val="dk1"/>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Plan &amp; Implementation : Backend</a:t>
            </a:r>
            <a:endParaRPr/>
          </a:p>
        </p:txBody>
      </p:sp>
      <p:pic>
        <p:nvPicPr>
          <p:cNvPr id="421" name="Google Shape;421;p45"/>
          <p:cNvPicPr preferRelativeResize="0"/>
          <p:nvPr/>
        </p:nvPicPr>
        <p:blipFill rotWithShape="1">
          <a:blip r:embed="rId3">
            <a:alphaModFix/>
          </a:blip>
          <a:srcRect l="29477" t="25333" r="28412" b="28121"/>
          <a:stretch/>
        </p:blipFill>
        <p:spPr>
          <a:xfrm>
            <a:off x="8743100" y="4683249"/>
            <a:ext cx="347949" cy="384575"/>
          </a:xfrm>
          <a:prstGeom prst="rect">
            <a:avLst/>
          </a:prstGeom>
          <a:noFill/>
          <a:ln>
            <a:noFill/>
          </a:ln>
        </p:spPr>
      </p:pic>
      <p:pic>
        <p:nvPicPr>
          <p:cNvPr id="422" name="Google Shape;422;p45"/>
          <p:cNvPicPr preferRelativeResize="0"/>
          <p:nvPr/>
        </p:nvPicPr>
        <p:blipFill>
          <a:blip r:embed="rId4">
            <a:alphaModFix/>
          </a:blip>
          <a:stretch>
            <a:fillRect/>
          </a:stretch>
        </p:blipFill>
        <p:spPr>
          <a:xfrm>
            <a:off x="0" y="1263125"/>
            <a:ext cx="9144001" cy="30292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6"/>
          <p:cNvSpPr txBox="1">
            <a:spLocks noGrp="1"/>
          </p:cNvSpPr>
          <p:nvPr>
            <p:ph type="body" idx="4294967295"/>
          </p:nvPr>
        </p:nvSpPr>
        <p:spPr>
          <a:xfrm>
            <a:off x="460950" y="814725"/>
            <a:ext cx="8222100" cy="409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a:solidFill>
                  <a:srgbClr val="222222"/>
                </a:solidFill>
                <a:latin typeface="Arial"/>
                <a:ea typeface="Arial"/>
                <a:cs typeface="Arial"/>
                <a:sym typeface="Arial"/>
              </a:rPr>
              <a:t>Loosely applied DDD(Domain Driven Design)</a:t>
            </a:r>
            <a:endParaRPr>
              <a:solidFill>
                <a:srgbClr val="222222"/>
              </a:solidFill>
              <a:latin typeface="Arial"/>
              <a:ea typeface="Arial"/>
              <a:cs typeface="Arial"/>
              <a:sym typeface="Arial"/>
            </a:endParaRPr>
          </a:p>
          <a:p>
            <a:pPr marL="0" lvl="0" indent="0" algn="l" rtl="0">
              <a:lnSpc>
                <a:spcPct val="115000"/>
              </a:lnSpc>
              <a:spcBef>
                <a:spcPts val="1200"/>
              </a:spcBef>
              <a:spcAft>
                <a:spcPts val="0"/>
              </a:spcAft>
              <a:buNone/>
            </a:pPr>
            <a:endParaRPr>
              <a:solidFill>
                <a:srgbClr val="222222"/>
              </a:solidFill>
              <a:latin typeface="Arial"/>
              <a:ea typeface="Arial"/>
              <a:cs typeface="Arial"/>
              <a:sym typeface="Arial"/>
            </a:endParaRPr>
          </a:p>
          <a:p>
            <a:pPr marL="0" lvl="0" indent="0" algn="l" rtl="0">
              <a:lnSpc>
                <a:spcPct val="115000"/>
              </a:lnSpc>
              <a:spcBef>
                <a:spcPts val="1200"/>
              </a:spcBef>
              <a:spcAft>
                <a:spcPts val="0"/>
              </a:spcAft>
              <a:buNone/>
            </a:pPr>
            <a:endParaRPr>
              <a:solidFill>
                <a:srgbClr val="222222"/>
              </a:solidFill>
              <a:latin typeface="Arial"/>
              <a:ea typeface="Arial"/>
              <a:cs typeface="Arial"/>
              <a:sym typeface="Arial"/>
            </a:endParaRPr>
          </a:p>
          <a:p>
            <a:pPr marL="0" lvl="0" indent="0" algn="l" rtl="0">
              <a:lnSpc>
                <a:spcPct val="115000"/>
              </a:lnSpc>
              <a:spcBef>
                <a:spcPts val="1200"/>
              </a:spcBef>
              <a:spcAft>
                <a:spcPts val="0"/>
              </a:spcAft>
              <a:buNone/>
            </a:pPr>
            <a:endParaRPr>
              <a:solidFill>
                <a:srgbClr val="222222"/>
              </a:solidFill>
              <a:latin typeface="Arial"/>
              <a:ea typeface="Arial"/>
              <a:cs typeface="Arial"/>
              <a:sym typeface="Arial"/>
            </a:endParaRPr>
          </a:p>
          <a:p>
            <a:pPr marL="0" lvl="0" indent="0" algn="l" rtl="0">
              <a:lnSpc>
                <a:spcPct val="115000"/>
              </a:lnSpc>
              <a:spcBef>
                <a:spcPts val="1200"/>
              </a:spcBef>
              <a:spcAft>
                <a:spcPts val="0"/>
              </a:spcAft>
              <a:buNone/>
            </a:pPr>
            <a:endParaRPr>
              <a:solidFill>
                <a:srgbClr val="222222"/>
              </a:solidFill>
              <a:latin typeface="Arial"/>
              <a:ea typeface="Arial"/>
              <a:cs typeface="Arial"/>
              <a:sym typeface="Arial"/>
            </a:endParaRPr>
          </a:p>
          <a:p>
            <a:pPr marL="0" lvl="0" indent="0" algn="l" rtl="0">
              <a:lnSpc>
                <a:spcPct val="115000"/>
              </a:lnSpc>
              <a:spcBef>
                <a:spcPts val="1200"/>
              </a:spcBef>
              <a:spcAft>
                <a:spcPts val="0"/>
              </a:spcAft>
              <a:buNone/>
            </a:pPr>
            <a:endParaRPr>
              <a:solidFill>
                <a:srgbClr val="222222"/>
              </a:solidFill>
              <a:latin typeface="Arial"/>
              <a:ea typeface="Arial"/>
              <a:cs typeface="Arial"/>
              <a:sym typeface="Arial"/>
            </a:endParaRPr>
          </a:p>
          <a:p>
            <a:pPr marL="457200" lvl="0" indent="-342900" algn="l" rtl="0">
              <a:lnSpc>
                <a:spcPct val="115000"/>
              </a:lnSpc>
              <a:spcBef>
                <a:spcPts val="1200"/>
              </a:spcBef>
              <a:spcAft>
                <a:spcPts val="0"/>
              </a:spcAft>
              <a:buClr>
                <a:srgbClr val="222222"/>
              </a:buClr>
              <a:buSzPts val="1800"/>
              <a:buFont typeface="Arial"/>
              <a:buChar char="-"/>
            </a:pPr>
            <a:r>
              <a:rPr lang="ko">
                <a:solidFill>
                  <a:srgbClr val="222222"/>
                </a:solidFill>
                <a:latin typeface="Arial"/>
                <a:ea typeface="Arial"/>
                <a:cs typeface="Arial"/>
                <a:sym typeface="Arial"/>
              </a:rPr>
              <a:t>File Tree is arranged by Domain</a:t>
            </a:r>
            <a:endParaRPr>
              <a:solidFill>
                <a:srgbClr val="222222"/>
              </a:solidFill>
              <a:latin typeface="Arial"/>
              <a:ea typeface="Arial"/>
              <a:cs typeface="Arial"/>
              <a:sym typeface="Arial"/>
            </a:endParaRPr>
          </a:p>
          <a:p>
            <a:pPr marL="457200" lvl="0" indent="-342900" algn="l" rtl="0">
              <a:spcBef>
                <a:spcPts val="0"/>
              </a:spcBef>
              <a:spcAft>
                <a:spcPts val="0"/>
              </a:spcAft>
              <a:buClr>
                <a:srgbClr val="222222"/>
              </a:buClr>
              <a:buSzPts val="1800"/>
              <a:buFont typeface="Arial"/>
              <a:buChar char="-"/>
            </a:pPr>
            <a:r>
              <a:rPr lang="ko">
                <a:solidFill>
                  <a:srgbClr val="222222"/>
                </a:solidFill>
                <a:latin typeface="Arial"/>
                <a:ea typeface="Arial"/>
                <a:cs typeface="Arial"/>
                <a:sym typeface="Arial"/>
              </a:rPr>
              <a:t>Each domain holds layered architecture</a:t>
            </a:r>
            <a:endParaRPr>
              <a:solidFill>
                <a:srgbClr val="222222"/>
              </a:solidFill>
              <a:latin typeface="Arial"/>
              <a:ea typeface="Arial"/>
              <a:cs typeface="Arial"/>
              <a:sym typeface="Arial"/>
            </a:endParaRPr>
          </a:p>
          <a:p>
            <a:pPr marL="457200" lvl="0" indent="-342900" algn="l" rtl="0">
              <a:lnSpc>
                <a:spcPct val="115000"/>
              </a:lnSpc>
              <a:spcBef>
                <a:spcPts val="0"/>
              </a:spcBef>
              <a:spcAft>
                <a:spcPts val="0"/>
              </a:spcAft>
              <a:buClr>
                <a:srgbClr val="222222"/>
              </a:buClr>
              <a:buSzPts val="1800"/>
              <a:buFont typeface="Arial"/>
              <a:buChar char="-"/>
            </a:pPr>
            <a:r>
              <a:rPr lang="ko">
                <a:solidFill>
                  <a:srgbClr val="222222"/>
                </a:solidFill>
                <a:latin typeface="Arial"/>
                <a:ea typeface="Arial"/>
                <a:cs typeface="Arial"/>
                <a:sym typeface="Arial"/>
              </a:rPr>
              <a:t>The service of a domain refers other domain by using repository</a:t>
            </a:r>
            <a:endParaRPr>
              <a:solidFill>
                <a:srgbClr val="222222"/>
              </a:solidFill>
              <a:latin typeface="Arial"/>
              <a:ea typeface="Arial"/>
              <a:cs typeface="Arial"/>
              <a:sym typeface="Arial"/>
            </a:endParaRPr>
          </a:p>
          <a:p>
            <a:pPr marL="914400" lvl="1" indent="-317500" algn="l" rtl="0">
              <a:lnSpc>
                <a:spcPct val="115000"/>
              </a:lnSpc>
              <a:spcBef>
                <a:spcPts val="0"/>
              </a:spcBef>
              <a:spcAft>
                <a:spcPts val="0"/>
              </a:spcAft>
              <a:buClr>
                <a:srgbClr val="222222"/>
              </a:buClr>
              <a:buSzPts val="1400"/>
              <a:buFont typeface="Arial"/>
              <a:buChar char="-"/>
            </a:pPr>
            <a:r>
              <a:rPr lang="ko">
                <a:solidFill>
                  <a:srgbClr val="222222"/>
                </a:solidFill>
                <a:latin typeface="Arial"/>
                <a:ea typeface="Arial"/>
                <a:cs typeface="Arial"/>
                <a:sym typeface="Arial"/>
              </a:rPr>
              <a:t>Main logic (service) not depending on other domain’s logic (service)</a:t>
            </a:r>
            <a:endParaRPr>
              <a:solidFill>
                <a:srgbClr val="222222"/>
              </a:solidFill>
              <a:latin typeface="Arial"/>
              <a:ea typeface="Arial"/>
              <a:cs typeface="Arial"/>
              <a:sym typeface="Arial"/>
            </a:endParaRPr>
          </a:p>
        </p:txBody>
      </p:sp>
      <p:sp>
        <p:nvSpPr>
          <p:cNvPr id="428" name="Google Shape;428;p4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Plan &amp; Implementation : Backend</a:t>
            </a:r>
            <a:endParaRPr/>
          </a:p>
        </p:txBody>
      </p:sp>
      <p:pic>
        <p:nvPicPr>
          <p:cNvPr id="429" name="Google Shape;429;p46"/>
          <p:cNvPicPr preferRelativeResize="0"/>
          <p:nvPr/>
        </p:nvPicPr>
        <p:blipFill rotWithShape="1">
          <a:blip r:embed="rId3">
            <a:alphaModFix/>
          </a:blip>
          <a:srcRect l="29477" t="25333" r="28412" b="28121"/>
          <a:stretch/>
        </p:blipFill>
        <p:spPr>
          <a:xfrm>
            <a:off x="8743100" y="4683249"/>
            <a:ext cx="347949" cy="384575"/>
          </a:xfrm>
          <a:prstGeom prst="rect">
            <a:avLst/>
          </a:prstGeom>
          <a:noFill/>
          <a:ln>
            <a:noFill/>
          </a:ln>
        </p:spPr>
      </p:pic>
      <p:pic>
        <p:nvPicPr>
          <p:cNvPr id="430" name="Google Shape;430;p46"/>
          <p:cNvPicPr preferRelativeResize="0"/>
          <p:nvPr/>
        </p:nvPicPr>
        <p:blipFill>
          <a:blip r:embed="rId4">
            <a:alphaModFix/>
          </a:blip>
          <a:stretch>
            <a:fillRect/>
          </a:stretch>
        </p:blipFill>
        <p:spPr>
          <a:xfrm>
            <a:off x="158375" y="1231246"/>
            <a:ext cx="2229109" cy="2187674"/>
          </a:xfrm>
          <a:prstGeom prst="rect">
            <a:avLst/>
          </a:prstGeom>
          <a:noFill/>
          <a:ln>
            <a:noFill/>
          </a:ln>
        </p:spPr>
      </p:pic>
      <p:pic>
        <p:nvPicPr>
          <p:cNvPr id="431" name="Google Shape;431;p46"/>
          <p:cNvPicPr preferRelativeResize="0"/>
          <p:nvPr/>
        </p:nvPicPr>
        <p:blipFill rotWithShape="1">
          <a:blip r:embed="rId5">
            <a:alphaModFix/>
          </a:blip>
          <a:srcRect l="26317" t="22906" r="60547" b="21086"/>
          <a:stretch/>
        </p:blipFill>
        <p:spPr>
          <a:xfrm>
            <a:off x="2564350" y="1231247"/>
            <a:ext cx="886685" cy="2187675"/>
          </a:xfrm>
          <a:prstGeom prst="rect">
            <a:avLst/>
          </a:prstGeom>
          <a:noFill/>
          <a:ln>
            <a:noFill/>
          </a:ln>
        </p:spPr>
      </p:pic>
      <p:pic>
        <p:nvPicPr>
          <p:cNvPr id="432" name="Google Shape;432;p46"/>
          <p:cNvPicPr preferRelativeResize="0"/>
          <p:nvPr/>
        </p:nvPicPr>
        <p:blipFill>
          <a:blip r:embed="rId6">
            <a:alphaModFix/>
          </a:blip>
          <a:stretch>
            <a:fillRect/>
          </a:stretch>
        </p:blipFill>
        <p:spPr>
          <a:xfrm>
            <a:off x="3570225" y="1231246"/>
            <a:ext cx="1949565" cy="2187675"/>
          </a:xfrm>
          <a:prstGeom prst="rect">
            <a:avLst/>
          </a:prstGeom>
          <a:noFill/>
          <a:ln>
            <a:noFill/>
          </a:ln>
        </p:spPr>
      </p:pic>
      <p:pic>
        <p:nvPicPr>
          <p:cNvPr id="433" name="Google Shape;433;p46"/>
          <p:cNvPicPr preferRelativeResize="0"/>
          <p:nvPr/>
        </p:nvPicPr>
        <p:blipFill>
          <a:blip r:embed="rId7">
            <a:alphaModFix/>
          </a:blip>
          <a:stretch>
            <a:fillRect/>
          </a:stretch>
        </p:blipFill>
        <p:spPr>
          <a:xfrm>
            <a:off x="5665213" y="1231246"/>
            <a:ext cx="3259636" cy="21876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Plan &amp; Implementation : Backend</a:t>
            </a:r>
            <a:endParaRPr/>
          </a:p>
        </p:txBody>
      </p:sp>
      <p:pic>
        <p:nvPicPr>
          <p:cNvPr id="439" name="Google Shape;439;p47"/>
          <p:cNvPicPr preferRelativeResize="0"/>
          <p:nvPr/>
        </p:nvPicPr>
        <p:blipFill rotWithShape="1">
          <a:blip r:embed="rId3">
            <a:alphaModFix/>
          </a:blip>
          <a:srcRect l="29477" t="25333" r="28412" b="28121"/>
          <a:stretch/>
        </p:blipFill>
        <p:spPr>
          <a:xfrm>
            <a:off x="8743100" y="4683249"/>
            <a:ext cx="347949" cy="384575"/>
          </a:xfrm>
          <a:prstGeom prst="rect">
            <a:avLst/>
          </a:prstGeom>
          <a:noFill/>
          <a:ln>
            <a:noFill/>
          </a:ln>
        </p:spPr>
      </p:pic>
      <p:sp>
        <p:nvSpPr>
          <p:cNvPr id="440" name="Google Shape;440;p47"/>
          <p:cNvSpPr txBox="1">
            <a:spLocks noGrp="1"/>
          </p:cNvSpPr>
          <p:nvPr>
            <p:ph type="body" idx="4294967295"/>
          </p:nvPr>
        </p:nvSpPr>
        <p:spPr>
          <a:xfrm>
            <a:off x="460950" y="814725"/>
            <a:ext cx="8222100" cy="409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a:solidFill>
                  <a:srgbClr val="222222"/>
                </a:solidFill>
                <a:latin typeface="Arial"/>
                <a:ea typeface="Arial"/>
                <a:cs typeface="Arial"/>
                <a:sym typeface="Arial"/>
              </a:rPr>
              <a:t>Controller</a:t>
            </a:r>
            <a:endParaRPr>
              <a:solidFill>
                <a:srgbClr val="222222"/>
              </a:solidFill>
              <a:latin typeface="Arial"/>
              <a:ea typeface="Arial"/>
              <a:cs typeface="Arial"/>
              <a:sym typeface="Arial"/>
            </a:endParaRPr>
          </a:p>
          <a:p>
            <a:pPr marL="457200" lvl="0" indent="-342900" algn="l" rtl="0">
              <a:lnSpc>
                <a:spcPct val="115000"/>
              </a:lnSpc>
              <a:spcBef>
                <a:spcPts val="1200"/>
              </a:spcBef>
              <a:spcAft>
                <a:spcPts val="0"/>
              </a:spcAft>
              <a:buClr>
                <a:srgbClr val="222222"/>
              </a:buClr>
              <a:buSzPts val="1800"/>
              <a:buFont typeface="Arial"/>
              <a:buChar char="-"/>
            </a:pPr>
            <a:r>
              <a:rPr lang="ko">
                <a:solidFill>
                  <a:srgbClr val="222222"/>
                </a:solidFill>
                <a:latin typeface="Arial"/>
                <a:ea typeface="Arial"/>
                <a:cs typeface="Arial"/>
                <a:sym typeface="Arial"/>
              </a:rPr>
              <a:t>Only handles handling request, validation, and response at endpoint</a:t>
            </a:r>
            <a:endParaRPr>
              <a:solidFill>
                <a:srgbClr val="222222"/>
              </a:solidFill>
              <a:latin typeface="Arial"/>
              <a:ea typeface="Arial"/>
              <a:cs typeface="Arial"/>
              <a:sym typeface="Arial"/>
            </a:endParaRPr>
          </a:p>
          <a:p>
            <a:pPr marL="457200" lvl="0" indent="-342900" algn="l" rtl="0">
              <a:lnSpc>
                <a:spcPct val="115000"/>
              </a:lnSpc>
              <a:spcBef>
                <a:spcPts val="0"/>
              </a:spcBef>
              <a:spcAft>
                <a:spcPts val="0"/>
              </a:spcAft>
              <a:buClr>
                <a:srgbClr val="222222"/>
              </a:buClr>
              <a:buSzPts val="1800"/>
              <a:buFont typeface="Arial"/>
              <a:buChar char="-"/>
            </a:pPr>
            <a:r>
              <a:rPr lang="ko">
                <a:solidFill>
                  <a:srgbClr val="222222"/>
                </a:solidFill>
                <a:latin typeface="Arial"/>
                <a:ea typeface="Arial"/>
                <a:cs typeface="Arial"/>
                <a:sym typeface="Arial"/>
              </a:rPr>
              <a:t>Not containing main logic</a:t>
            </a:r>
            <a:endParaRPr>
              <a:solidFill>
                <a:srgbClr val="222222"/>
              </a:solidFill>
              <a:latin typeface="Arial"/>
              <a:ea typeface="Arial"/>
              <a:cs typeface="Arial"/>
              <a:sym typeface="Arial"/>
            </a:endParaRPr>
          </a:p>
        </p:txBody>
      </p:sp>
      <p:pic>
        <p:nvPicPr>
          <p:cNvPr id="441" name="Google Shape;441;p47"/>
          <p:cNvPicPr preferRelativeResize="0"/>
          <p:nvPr/>
        </p:nvPicPr>
        <p:blipFill rotWithShape="1">
          <a:blip r:embed="rId4">
            <a:alphaModFix/>
          </a:blip>
          <a:srcRect l="26317" t="22906" r="60547" b="21086"/>
          <a:stretch/>
        </p:blipFill>
        <p:spPr>
          <a:xfrm>
            <a:off x="7083625" y="1844475"/>
            <a:ext cx="1242113" cy="3064650"/>
          </a:xfrm>
          <a:prstGeom prst="rect">
            <a:avLst/>
          </a:prstGeom>
          <a:noFill/>
          <a:ln>
            <a:noFill/>
          </a:ln>
        </p:spPr>
      </p:pic>
      <p:pic>
        <p:nvPicPr>
          <p:cNvPr id="442" name="Google Shape;442;p47"/>
          <p:cNvPicPr preferRelativeResize="0"/>
          <p:nvPr/>
        </p:nvPicPr>
        <p:blipFill rotWithShape="1">
          <a:blip r:embed="rId5">
            <a:alphaModFix/>
          </a:blip>
          <a:srcRect b="43055"/>
          <a:stretch/>
        </p:blipFill>
        <p:spPr>
          <a:xfrm>
            <a:off x="2102663" y="2180725"/>
            <a:ext cx="4817774" cy="2728401"/>
          </a:xfrm>
          <a:prstGeom prst="rect">
            <a:avLst/>
          </a:prstGeom>
          <a:noFill/>
          <a:ln>
            <a:noFill/>
          </a:ln>
        </p:spPr>
      </p:pic>
      <p:sp>
        <p:nvSpPr>
          <p:cNvPr id="443" name="Google Shape;443;p47"/>
          <p:cNvSpPr/>
          <p:nvPr/>
        </p:nvSpPr>
        <p:spPr>
          <a:xfrm>
            <a:off x="7258214" y="2125450"/>
            <a:ext cx="918300" cy="506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8"/>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Plan &amp; Implementation : Backend</a:t>
            </a:r>
            <a:endParaRPr/>
          </a:p>
        </p:txBody>
      </p:sp>
      <p:pic>
        <p:nvPicPr>
          <p:cNvPr id="449" name="Google Shape;449;p48"/>
          <p:cNvPicPr preferRelativeResize="0"/>
          <p:nvPr/>
        </p:nvPicPr>
        <p:blipFill rotWithShape="1">
          <a:blip r:embed="rId3">
            <a:alphaModFix/>
          </a:blip>
          <a:srcRect l="29477" t="25333" r="28412" b="28121"/>
          <a:stretch/>
        </p:blipFill>
        <p:spPr>
          <a:xfrm>
            <a:off x="8743100" y="4683249"/>
            <a:ext cx="347949" cy="384575"/>
          </a:xfrm>
          <a:prstGeom prst="rect">
            <a:avLst/>
          </a:prstGeom>
          <a:noFill/>
          <a:ln>
            <a:noFill/>
          </a:ln>
        </p:spPr>
      </p:pic>
      <p:sp>
        <p:nvSpPr>
          <p:cNvPr id="450" name="Google Shape;450;p48"/>
          <p:cNvSpPr txBox="1">
            <a:spLocks noGrp="1"/>
          </p:cNvSpPr>
          <p:nvPr>
            <p:ph type="body" idx="4294967295"/>
          </p:nvPr>
        </p:nvSpPr>
        <p:spPr>
          <a:xfrm>
            <a:off x="460950" y="814725"/>
            <a:ext cx="8222100" cy="409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a:solidFill>
                  <a:srgbClr val="222222"/>
                </a:solidFill>
                <a:latin typeface="Arial"/>
                <a:ea typeface="Arial"/>
                <a:cs typeface="Arial"/>
                <a:sym typeface="Arial"/>
              </a:rPr>
              <a:t>Service</a:t>
            </a:r>
            <a:endParaRPr>
              <a:solidFill>
                <a:srgbClr val="222222"/>
              </a:solidFill>
              <a:latin typeface="Arial"/>
              <a:ea typeface="Arial"/>
              <a:cs typeface="Arial"/>
              <a:sym typeface="Arial"/>
            </a:endParaRPr>
          </a:p>
          <a:p>
            <a:pPr marL="457200" lvl="0" indent="-342900" algn="l" rtl="0">
              <a:lnSpc>
                <a:spcPct val="115000"/>
              </a:lnSpc>
              <a:spcBef>
                <a:spcPts val="1200"/>
              </a:spcBef>
              <a:spcAft>
                <a:spcPts val="0"/>
              </a:spcAft>
              <a:buClr>
                <a:srgbClr val="222222"/>
              </a:buClr>
              <a:buSzPts val="1800"/>
              <a:buFont typeface="Arial"/>
              <a:buChar char="-"/>
            </a:pPr>
            <a:r>
              <a:rPr lang="ko">
                <a:solidFill>
                  <a:srgbClr val="222222"/>
                </a:solidFill>
                <a:latin typeface="Arial"/>
                <a:ea typeface="Arial"/>
                <a:cs typeface="Arial"/>
                <a:sym typeface="Arial"/>
              </a:rPr>
              <a:t>Handles main logic of the domain</a:t>
            </a:r>
            <a:endParaRPr>
              <a:solidFill>
                <a:srgbClr val="222222"/>
              </a:solidFill>
              <a:latin typeface="Arial"/>
              <a:ea typeface="Arial"/>
              <a:cs typeface="Arial"/>
              <a:sym typeface="Arial"/>
            </a:endParaRPr>
          </a:p>
        </p:txBody>
      </p:sp>
      <p:pic>
        <p:nvPicPr>
          <p:cNvPr id="451" name="Google Shape;451;p48"/>
          <p:cNvPicPr preferRelativeResize="0"/>
          <p:nvPr/>
        </p:nvPicPr>
        <p:blipFill rotWithShape="1">
          <a:blip r:embed="rId4">
            <a:alphaModFix/>
          </a:blip>
          <a:srcRect l="26317" t="22906" r="60547" b="21086"/>
          <a:stretch/>
        </p:blipFill>
        <p:spPr>
          <a:xfrm>
            <a:off x="7083625" y="1844475"/>
            <a:ext cx="1242113" cy="3064650"/>
          </a:xfrm>
          <a:prstGeom prst="rect">
            <a:avLst/>
          </a:prstGeom>
          <a:noFill/>
          <a:ln>
            <a:noFill/>
          </a:ln>
        </p:spPr>
      </p:pic>
      <p:sp>
        <p:nvSpPr>
          <p:cNvPr id="452" name="Google Shape;452;p48"/>
          <p:cNvSpPr/>
          <p:nvPr/>
        </p:nvSpPr>
        <p:spPr>
          <a:xfrm>
            <a:off x="7258214" y="2826378"/>
            <a:ext cx="918300" cy="506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3" name="Google Shape;453;p48"/>
          <p:cNvPicPr preferRelativeResize="0"/>
          <p:nvPr/>
        </p:nvPicPr>
        <p:blipFill>
          <a:blip r:embed="rId5">
            <a:alphaModFix/>
          </a:blip>
          <a:stretch>
            <a:fillRect/>
          </a:stretch>
        </p:blipFill>
        <p:spPr>
          <a:xfrm>
            <a:off x="553801" y="1844475"/>
            <a:ext cx="6427699" cy="3064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9"/>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Plan &amp; Implementation : Backend</a:t>
            </a:r>
            <a:endParaRPr/>
          </a:p>
        </p:txBody>
      </p:sp>
      <p:pic>
        <p:nvPicPr>
          <p:cNvPr id="459" name="Google Shape;459;p49"/>
          <p:cNvPicPr preferRelativeResize="0"/>
          <p:nvPr/>
        </p:nvPicPr>
        <p:blipFill rotWithShape="1">
          <a:blip r:embed="rId3">
            <a:alphaModFix/>
          </a:blip>
          <a:srcRect l="29477" t="25333" r="28412" b="28121"/>
          <a:stretch/>
        </p:blipFill>
        <p:spPr>
          <a:xfrm>
            <a:off x="8743100" y="4683249"/>
            <a:ext cx="347949" cy="384575"/>
          </a:xfrm>
          <a:prstGeom prst="rect">
            <a:avLst/>
          </a:prstGeom>
          <a:noFill/>
          <a:ln>
            <a:noFill/>
          </a:ln>
        </p:spPr>
      </p:pic>
      <p:sp>
        <p:nvSpPr>
          <p:cNvPr id="460" name="Google Shape;460;p49"/>
          <p:cNvSpPr txBox="1">
            <a:spLocks noGrp="1"/>
          </p:cNvSpPr>
          <p:nvPr>
            <p:ph type="body" idx="4294967295"/>
          </p:nvPr>
        </p:nvSpPr>
        <p:spPr>
          <a:xfrm>
            <a:off x="460950" y="814725"/>
            <a:ext cx="8222100" cy="409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a:solidFill>
                  <a:srgbClr val="222222"/>
                </a:solidFill>
                <a:latin typeface="Arial"/>
                <a:ea typeface="Arial"/>
                <a:cs typeface="Arial"/>
                <a:sym typeface="Arial"/>
              </a:rPr>
              <a:t>Repository</a:t>
            </a:r>
            <a:endParaRPr>
              <a:solidFill>
                <a:srgbClr val="222222"/>
              </a:solidFill>
              <a:latin typeface="Arial"/>
              <a:ea typeface="Arial"/>
              <a:cs typeface="Arial"/>
              <a:sym typeface="Arial"/>
            </a:endParaRPr>
          </a:p>
          <a:p>
            <a:pPr marL="457200" lvl="0" indent="-342900" algn="l" rtl="0">
              <a:lnSpc>
                <a:spcPct val="115000"/>
              </a:lnSpc>
              <a:spcBef>
                <a:spcPts val="1200"/>
              </a:spcBef>
              <a:spcAft>
                <a:spcPts val="0"/>
              </a:spcAft>
              <a:buClr>
                <a:srgbClr val="222222"/>
              </a:buClr>
              <a:buSzPts val="1800"/>
              <a:buFont typeface="Arial"/>
              <a:buChar char="-"/>
            </a:pPr>
            <a:r>
              <a:rPr lang="ko">
                <a:solidFill>
                  <a:srgbClr val="222222"/>
                </a:solidFill>
                <a:latin typeface="Arial"/>
                <a:ea typeface="Arial"/>
                <a:cs typeface="Arial"/>
                <a:sym typeface="Arial"/>
              </a:rPr>
              <a:t>Handles communication with DataBase</a:t>
            </a:r>
            <a:endParaRPr>
              <a:solidFill>
                <a:srgbClr val="222222"/>
              </a:solidFill>
              <a:latin typeface="Arial"/>
              <a:ea typeface="Arial"/>
              <a:cs typeface="Arial"/>
              <a:sym typeface="Arial"/>
            </a:endParaRPr>
          </a:p>
        </p:txBody>
      </p:sp>
      <p:pic>
        <p:nvPicPr>
          <p:cNvPr id="461" name="Google Shape;461;p49"/>
          <p:cNvPicPr preferRelativeResize="0"/>
          <p:nvPr/>
        </p:nvPicPr>
        <p:blipFill rotWithShape="1">
          <a:blip r:embed="rId4">
            <a:alphaModFix/>
          </a:blip>
          <a:srcRect l="26317" t="22906" r="60547" b="21086"/>
          <a:stretch/>
        </p:blipFill>
        <p:spPr>
          <a:xfrm>
            <a:off x="7083625" y="1844475"/>
            <a:ext cx="1242113" cy="3064650"/>
          </a:xfrm>
          <a:prstGeom prst="rect">
            <a:avLst/>
          </a:prstGeom>
          <a:noFill/>
          <a:ln>
            <a:noFill/>
          </a:ln>
        </p:spPr>
      </p:pic>
      <p:sp>
        <p:nvSpPr>
          <p:cNvPr id="462" name="Google Shape;462;p49"/>
          <p:cNvSpPr/>
          <p:nvPr/>
        </p:nvSpPr>
        <p:spPr>
          <a:xfrm>
            <a:off x="7258214" y="3611631"/>
            <a:ext cx="918300" cy="506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3" name="Google Shape;463;p49"/>
          <p:cNvPicPr preferRelativeResize="0"/>
          <p:nvPr/>
        </p:nvPicPr>
        <p:blipFill>
          <a:blip r:embed="rId5">
            <a:alphaModFix/>
          </a:blip>
          <a:stretch>
            <a:fillRect/>
          </a:stretch>
        </p:blipFill>
        <p:spPr>
          <a:xfrm>
            <a:off x="1394900" y="1792650"/>
            <a:ext cx="5430675" cy="3350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0"/>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Plan &amp; Implementation : Backend</a:t>
            </a:r>
            <a:endParaRPr/>
          </a:p>
        </p:txBody>
      </p:sp>
      <p:pic>
        <p:nvPicPr>
          <p:cNvPr id="469" name="Google Shape;469;p50"/>
          <p:cNvPicPr preferRelativeResize="0"/>
          <p:nvPr/>
        </p:nvPicPr>
        <p:blipFill rotWithShape="1">
          <a:blip r:embed="rId3">
            <a:alphaModFix/>
          </a:blip>
          <a:srcRect l="29477" t="25333" r="28412" b="28121"/>
          <a:stretch/>
        </p:blipFill>
        <p:spPr>
          <a:xfrm>
            <a:off x="8743100" y="4683249"/>
            <a:ext cx="347949" cy="384575"/>
          </a:xfrm>
          <a:prstGeom prst="rect">
            <a:avLst/>
          </a:prstGeom>
          <a:noFill/>
          <a:ln>
            <a:noFill/>
          </a:ln>
        </p:spPr>
      </p:pic>
      <p:sp>
        <p:nvSpPr>
          <p:cNvPr id="470" name="Google Shape;470;p50"/>
          <p:cNvSpPr txBox="1">
            <a:spLocks noGrp="1"/>
          </p:cNvSpPr>
          <p:nvPr>
            <p:ph type="body" idx="4294967295"/>
          </p:nvPr>
        </p:nvSpPr>
        <p:spPr>
          <a:xfrm>
            <a:off x="460950" y="814725"/>
            <a:ext cx="8222100" cy="409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a:solidFill>
                  <a:srgbClr val="222222"/>
                </a:solidFill>
                <a:latin typeface="Arial"/>
                <a:ea typeface="Arial"/>
                <a:cs typeface="Arial"/>
                <a:sym typeface="Arial"/>
              </a:rPr>
              <a:t>Entity</a:t>
            </a:r>
            <a:endParaRPr>
              <a:solidFill>
                <a:srgbClr val="222222"/>
              </a:solidFill>
              <a:latin typeface="Arial"/>
              <a:ea typeface="Arial"/>
              <a:cs typeface="Arial"/>
              <a:sym typeface="Arial"/>
            </a:endParaRPr>
          </a:p>
          <a:p>
            <a:pPr marL="457200" lvl="0" indent="-342900" algn="l" rtl="0">
              <a:lnSpc>
                <a:spcPct val="115000"/>
              </a:lnSpc>
              <a:spcBef>
                <a:spcPts val="1200"/>
              </a:spcBef>
              <a:spcAft>
                <a:spcPts val="0"/>
              </a:spcAft>
              <a:buClr>
                <a:srgbClr val="222222"/>
              </a:buClr>
              <a:buSzPts val="1800"/>
              <a:buFont typeface="Arial"/>
              <a:buChar char="-"/>
            </a:pPr>
            <a:r>
              <a:rPr lang="ko">
                <a:solidFill>
                  <a:srgbClr val="222222"/>
                </a:solidFill>
                <a:latin typeface="Arial"/>
                <a:ea typeface="Arial"/>
                <a:cs typeface="Arial"/>
                <a:sym typeface="Arial"/>
              </a:rPr>
              <a:t>Object that represents table in DB</a:t>
            </a:r>
            <a:endParaRPr>
              <a:solidFill>
                <a:srgbClr val="222222"/>
              </a:solidFill>
              <a:latin typeface="Arial"/>
              <a:ea typeface="Arial"/>
              <a:cs typeface="Arial"/>
              <a:sym typeface="Arial"/>
            </a:endParaRPr>
          </a:p>
        </p:txBody>
      </p:sp>
      <p:pic>
        <p:nvPicPr>
          <p:cNvPr id="471" name="Google Shape;471;p50"/>
          <p:cNvPicPr preferRelativeResize="0"/>
          <p:nvPr/>
        </p:nvPicPr>
        <p:blipFill rotWithShape="1">
          <a:blip r:embed="rId4">
            <a:alphaModFix/>
          </a:blip>
          <a:srcRect l="26317" t="22906" r="60547" b="21086"/>
          <a:stretch/>
        </p:blipFill>
        <p:spPr>
          <a:xfrm>
            <a:off x="7083625" y="1844475"/>
            <a:ext cx="1242113" cy="3064650"/>
          </a:xfrm>
          <a:prstGeom prst="rect">
            <a:avLst/>
          </a:prstGeom>
          <a:noFill/>
          <a:ln>
            <a:noFill/>
          </a:ln>
        </p:spPr>
      </p:pic>
      <p:sp>
        <p:nvSpPr>
          <p:cNvPr id="472" name="Google Shape;472;p50"/>
          <p:cNvSpPr/>
          <p:nvPr/>
        </p:nvSpPr>
        <p:spPr>
          <a:xfrm>
            <a:off x="7258214" y="4411450"/>
            <a:ext cx="918300" cy="506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3" name="Google Shape;473;p50"/>
          <p:cNvPicPr preferRelativeResize="0"/>
          <p:nvPr/>
        </p:nvPicPr>
        <p:blipFill>
          <a:blip r:embed="rId5">
            <a:alphaModFix/>
          </a:blip>
          <a:stretch>
            <a:fillRect/>
          </a:stretch>
        </p:blipFill>
        <p:spPr>
          <a:xfrm>
            <a:off x="1718700" y="1718125"/>
            <a:ext cx="3664351" cy="34253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1"/>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Plan &amp; Implementation : Backend</a:t>
            </a:r>
            <a:endParaRPr/>
          </a:p>
        </p:txBody>
      </p:sp>
      <p:pic>
        <p:nvPicPr>
          <p:cNvPr id="479" name="Google Shape;479;p51"/>
          <p:cNvPicPr preferRelativeResize="0"/>
          <p:nvPr/>
        </p:nvPicPr>
        <p:blipFill rotWithShape="1">
          <a:blip r:embed="rId3">
            <a:alphaModFix/>
          </a:blip>
          <a:srcRect l="29477" t="25333" r="28412" b="28121"/>
          <a:stretch/>
        </p:blipFill>
        <p:spPr>
          <a:xfrm>
            <a:off x="8743100" y="4683249"/>
            <a:ext cx="347949" cy="384575"/>
          </a:xfrm>
          <a:prstGeom prst="rect">
            <a:avLst/>
          </a:prstGeom>
          <a:noFill/>
          <a:ln>
            <a:noFill/>
          </a:ln>
        </p:spPr>
      </p:pic>
      <p:pic>
        <p:nvPicPr>
          <p:cNvPr id="480" name="Google Shape;480;p51"/>
          <p:cNvPicPr preferRelativeResize="0"/>
          <p:nvPr/>
        </p:nvPicPr>
        <p:blipFill>
          <a:blip r:embed="rId4">
            <a:alphaModFix/>
          </a:blip>
          <a:stretch>
            <a:fillRect/>
          </a:stretch>
        </p:blipFill>
        <p:spPr>
          <a:xfrm>
            <a:off x="1436000" y="816850"/>
            <a:ext cx="6272006" cy="42196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ko"/>
              <a:t>Background</a:t>
            </a:r>
            <a:endParaRPr/>
          </a:p>
        </p:txBody>
      </p:sp>
      <p:sp>
        <p:nvSpPr>
          <p:cNvPr id="89" name="Google Shape;89;p16"/>
          <p:cNvSpPr txBox="1">
            <a:spLocks noGrp="1"/>
          </p:cNvSpPr>
          <p:nvPr>
            <p:ph type="body" idx="1"/>
          </p:nvPr>
        </p:nvSpPr>
        <p:spPr>
          <a:xfrm>
            <a:off x="244350" y="1963775"/>
            <a:ext cx="5615400" cy="30723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ko">
                <a:solidFill>
                  <a:srgbClr val="222222"/>
                </a:solidFill>
              </a:rPr>
              <a:t>Most of the people use smartphone (97.1%)</a:t>
            </a:r>
            <a:endParaRPr>
              <a:solidFill>
                <a:srgbClr val="222222"/>
              </a:solidFill>
            </a:endParaRPr>
          </a:p>
          <a:p>
            <a:pPr marL="0" lvl="0" indent="0" algn="l" rtl="0">
              <a:lnSpc>
                <a:spcPct val="150000"/>
              </a:lnSpc>
              <a:spcBef>
                <a:spcPts val="1200"/>
              </a:spcBef>
              <a:spcAft>
                <a:spcPts val="0"/>
              </a:spcAft>
              <a:buNone/>
            </a:pPr>
            <a:r>
              <a:rPr lang="ko">
                <a:solidFill>
                  <a:srgbClr val="222222"/>
                </a:solidFill>
              </a:rPr>
              <a:t>Increasing number of consumption management services</a:t>
            </a:r>
            <a:endParaRPr>
              <a:solidFill>
                <a:srgbClr val="222222"/>
              </a:solidFill>
            </a:endParaRPr>
          </a:p>
          <a:p>
            <a:pPr marL="0" lvl="0" indent="0" algn="l" rtl="0">
              <a:lnSpc>
                <a:spcPct val="150000"/>
              </a:lnSpc>
              <a:spcBef>
                <a:spcPts val="1200"/>
              </a:spcBef>
              <a:spcAft>
                <a:spcPts val="0"/>
              </a:spcAft>
              <a:buNone/>
            </a:pPr>
            <a:r>
              <a:rPr lang="ko" b="1">
                <a:solidFill>
                  <a:srgbClr val="222222"/>
                </a:solidFill>
              </a:rPr>
              <a:t>Only depending on electronic transaction record</a:t>
            </a:r>
            <a:endParaRPr b="1">
              <a:solidFill>
                <a:srgbClr val="222222"/>
              </a:solidFill>
            </a:endParaRPr>
          </a:p>
          <a:p>
            <a:pPr marL="0" lvl="0" indent="457200" algn="l" rtl="0">
              <a:lnSpc>
                <a:spcPct val="150000"/>
              </a:lnSpc>
              <a:spcBef>
                <a:spcPts val="1200"/>
              </a:spcBef>
              <a:spcAft>
                <a:spcPts val="0"/>
              </a:spcAft>
              <a:buNone/>
            </a:pPr>
            <a:r>
              <a:rPr lang="ko">
                <a:solidFill>
                  <a:srgbClr val="222222"/>
                </a:solidFill>
              </a:rPr>
              <a:t>ex) “MyData”</a:t>
            </a:r>
            <a:endParaRPr>
              <a:solidFill>
                <a:srgbClr val="222222"/>
              </a:solidFill>
            </a:endParaRPr>
          </a:p>
          <a:p>
            <a:pPr marL="0" lvl="0" indent="0" algn="l" rtl="0">
              <a:lnSpc>
                <a:spcPct val="150000"/>
              </a:lnSpc>
              <a:spcBef>
                <a:spcPts val="1200"/>
              </a:spcBef>
              <a:spcAft>
                <a:spcPts val="1200"/>
              </a:spcAft>
              <a:buNone/>
            </a:pPr>
            <a:endParaRPr>
              <a:solidFill>
                <a:srgbClr val="222222"/>
              </a:solidFill>
            </a:endParaRPr>
          </a:p>
        </p:txBody>
      </p:sp>
      <p:sp>
        <p:nvSpPr>
          <p:cNvPr id="90" name="Google Shape;90;p16"/>
          <p:cNvSpPr txBox="1"/>
          <p:nvPr/>
        </p:nvSpPr>
        <p:spPr>
          <a:xfrm>
            <a:off x="10950" y="4924300"/>
            <a:ext cx="9144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700">
                <a:latin typeface="Roboto"/>
                <a:ea typeface="Roboto"/>
                <a:cs typeface="Roboto"/>
                <a:sym typeface="Roboto"/>
              </a:rPr>
              <a:t>ref: https://www.gallup.co.kr/dir/GallupReport/GallupReport(20220706)_%EC%8A%A4%EB%A7%88%ED%8A%B8%ED%8F%B0.pdf</a:t>
            </a:r>
            <a:endParaRPr sz="700">
              <a:latin typeface="Roboto"/>
              <a:ea typeface="Roboto"/>
              <a:cs typeface="Roboto"/>
              <a:sym typeface="Roboto"/>
            </a:endParaRPr>
          </a:p>
        </p:txBody>
      </p:sp>
      <p:grpSp>
        <p:nvGrpSpPr>
          <p:cNvPr id="91" name="Google Shape;91;p16"/>
          <p:cNvGrpSpPr/>
          <p:nvPr/>
        </p:nvGrpSpPr>
        <p:grpSpPr>
          <a:xfrm>
            <a:off x="5859600" y="1906625"/>
            <a:ext cx="3196250" cy="2544300"/>
            <a:chOff x="5859600" y="1906625"/>
            <a:chExt cx="3196250" cy="2544300"/>
          </a:xfrm>
        </p:grpSpPr>
        <p:pic>
          <p:nvPicPr>
            <p:cNvPr id="92" name="Google Shape;92;p16"/>
            <p:cNvPicPr preferRelativeResize="0"/>
            <p:nvPr/>
          </p:nvPicPr>
          <p:blipFill rotWithShape="1">
            <a:blip r:embed="rId3">
              <a:alphaModFix/>
            </a:blip>
            <a:srcRect r="52226"/>
            <a:stretch/>
          </p:blipFill>
          <p:spPr>
            <a:xfrm>
              <a:off x="5859600" y="2443133"/>
              <a:ext cx="3196175" cy="2007650"/>
            </a:xfrm>
            <a:prstGeom prst="rect">
              <a:avLst/>
            </a:prstGeom>
            <a:noFill/>
            <a:ln>
              <a:noFill/>
            </a:ln>
          </p:spPr>
        </p:pic>
        <p:sp>
          <p:nvSpPr>
            <p:cNvPr id="93" name="Google Shape;93;p16"/>
            <p:cNvSpPr/>
            <p:nvPr/>
          </p:nvSpPr>
          <p:spPr>
            <a:xfrm>
              <a:off x="5859650" y="4248425"/>
              <a:ext cx="3196200" cy="202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6"/>
            <p:cNvPicPr preferRelativeResize="0"/>
            <p:nvPr/>
          </p:nvPicPr>
          <p:blipFill rotWithShape="1">
            <a:blip r:embed="rId4">
              <a:alphaModFix/>
            </a:blip>
            <a:srcRect r="38616"/>
            <a:stretch/>
          </p:blipFill>
          <p:spPr>
            <a:xfrm>
              <a:off x="5859600" y="1906625"/>
              <a:ext cx="3196176" cy="536500"/>
            </a:xfrm>
            <a:prstGeom prst="rect">
              <a:avLst/>
            </a:prstGeom>
            <a:noFill/>
            <a:ln>
              <a:noFill/>
            </a:ln>
          </p:spPr>
        </p:pic>
        <p:pic>
          <p:nvPicPr>
            <p:cNvPr id="95" name="Google Shape;95;p16"/>
            <p:cNvPicPr preferRelativeResize="0"/>
            <p:nvPr/>
          </p:nvPicPr>
          <p:blipFill>
            <a:blip r:embed="rId5">
              <a:alphaModFix/>
            </a:blip>
            <a:stretch>
              <a:fillRect/>
            </a:stretch>
          </p:blipFill>
          <p:spPr>
            <a:xfrm>
              <a:off x="7492975" y="1906625"/>
              <a:ext cx="1562825" cy="202350"/>
            </a:xfrm>
            <a:prstGeom prst="rect">
              <a:avLst/>
            </a:prstGeom>
            <a:noFill/>
            <a:ln>
              <a:noFill/>
            </a:ln>
          </p:spPr>
        </p:pic>
      </p:grpSp>
      <p:pic>
        <p:nvPicPr>
          <p:cNvPr id="96" name="Google Shape;96;p16"/>
          <p:cNvPicPr preferRelativeResize="0"/>
          <p:nvPr/>
        </p:nvPicPr>
        <p:blipFill rotWithShape="1">
          <a:blip r:embed="rId6">
            <a:alphaModFix/>
          </a:blip>
          <a:srcRect l="29477" t="25333" r="28412" b="28121"/>
          <a:stretch/>
        </p:blipFill>
        <p:spPr>
          <a:xfrm>
            <a:off x="8743100" y="4683249"/>
            <a:ext cx="347949" cy="384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2"/>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Plan &amp; Implementation : Backend</a:t>
            </a:r>
            <a:endParaRPr/>
          </a:p>
        </p:txBody>
      </p:sp>
      <p:pic>
        <p:nvPicPr>
          <p:cNvPr id="486" name="Google Shape;486;p52"/>
          <p:cNvPicPr preferRelativeResize="0"/>
          <p:nvPr/>
        </p:nvPicPr>
        <p:blipFill rotWithShape="1">
          <a:blip r:embed="rId3">
            <a:alphaModFix/>
          </a:blip>
          <a:srcRect l="29477" t="25333" r="28412" b="28121"/>
          <a:stretch/>
        </p:blipFill>
        <p:spPr>
          <a:xfrm>
            <a:off x="8743100" y="4683249"/>
            <a:ext cx="347949" cy="384575"/>
          </a:xfrm>
          <a:prstGeom prst="rect">
            <a:avLst/>
          </a:prstGeom>
          <a:noFill/>
          <a:ln>
            <a:noFill/>
          </a:ln>
        </p:spPr>
      </p:pic>
      <p:pic>
        <p:nvPicPr>
          <p:cNvPr id="487" name="Google Shape;487;p52"/>
          <p:cNvPicPr preferRelativeResize="0"/>
          <p:nvPr/>
        </p:nvPicPr>
        <p:blipFill>
          <a:blip r:embed="rId4">
            <a:alphaModFix/>
          </a:blip>
          <a:stretch>
            <a:fillRect/>
          </a:stretch>
        </p:blipFill>
        <p:spPr>
          <a:xfrm>
            <a:off x="389838" y="1081575"/>
            <a:ext cx="8243414" cy="37593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Deployment to Cloud : OCR Model </a:t>
            </a:r>
            <a:endParaRPr/>
          </a:p>
        </p:txBody>
      </p:sp>
      <p:pic>
        <p:nvPicPr>
          <p:cNvPr id="493" name="Google Shape;493;p53"/>
          <p:cNvPicPr preferRelativeResize="0"/>
          <p:nvPr/>
        </p:nvPicPr>
        <p:blipFill rotWithShape="1">
          <a:blip r:embed="rId3">
            <a:alphaModFix/>
          </a:blip>
          <a:srcRect l="29477" t="25333" r="28412" b="28121"/>
          <a:stretch/>
        </p:blipFill>
        <p:spPr>
          <a:xfrm>
            <a:off x="8743100" y="4683249"/>
            <a:ext cx="347949" cy="384575"/>
          </a:xfrm>
          <a:prstGeom prst="rect">
            <a:avLst/>
          </a:prstGeom>
          <a:noFill/>
          <a:ln>
            <a:noFill/>
          </a:ln>
        </p:spPr>
      </p:pic>
      <p:sp>
        <p:nvSpPr>
          <p:cNvPr id="494" name="Google Shape;494;p53"/>
          <p:cNvSpPr txBox="1">
            <a:spLocks noGrp="1"/>
          </p:cNvSpPr>
          <p:nvPr>
            <p:ph type="body" idx="4294967295"/>
          </p:nvPr>
        </p:nvSpPr>
        <p:spPr>
          <a:xfrm>
            <a:off x="460950" y="814725"/>
            <a:ext cx="8222100" cy="409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a:solidFill>
                  <a:srgbClr val="222222"/>
                </a:solidFill>
                <a:latin typeface="Arial"/>
                <a:ea typeface="Arial"/>
                <a:cs typeface="Arial"/>
                <a:sym typeface="Arial"/>
              </a:rPr>
              <a:t>Deployment to AWS Lambda</a:t>
            </a:r>
            <a:endParaRPr>
              <a:solidFill>
                <a:srgbClr val="222222"/>
              </a:solidFill>
              <a:latin typeface="Arial"/>
              <a:ea typeface="Arial"/>
              <a:cs typeface="Arial"/>
              <a:sym typeface="Arial"/>
            </a:endParaRPr>
          </a:p>
          <a:p>
            <a:pPr marL="457200" lvl="0" indent="-342900" algn="l" rtl="0">
              <a:lnSpc>
                <a:spcPct val="115000"/>
              </a:lnSpc>
              <a:spcBef>
                <a:spcPts val="1200"/>
              </a:spcBef>
              <a:spcAft>
                <a:spcPts val="0"/>
              </a:spcAft>
              <a:buClr>
                <a:srgbClr val="222222"/>
              </a:buClr>
              <a:buSzPts val="1800"/>
              <a:buFont typeface="Arial"/>
              <a:buChar char="-"/>
            </a:pPr>
            <a:r>
              <a:rPr lang="ko">
                <a:solidFill>
                  <a:srgbClr val="222222"/>
                </a:solidFill>
                <a:latin typeface="Arial"/>
                <a:ea typeface="Arial"/>
                <a:cs typeface="Arial"/>
                <a:sym typeface="Arial"/>
              </a:rPr>
              <a:t>Serverless</a:t>
            </a:r>
            <a:endParaRPr>
              <a:solidFill>
                <a:srgbClr val="222222"/>
              </a:solidFill>
              <a:latin typeface="Arial"/>
              <a:ea typeface="Arial"/>
              <a:cs typeface="Arial"/>
              <a:sym typeface="Arial"/>
            </a:endParaRPr>
          </a:p>
          <a:p>
            <a:pPr marL="457200" lvl="0" indent="-342900" algn="l" rtl="0">
              <a:lnSpc>
                <a:spcPct val="115000"/>
              </a:lnSpc>
              <a:spcBef>
                <a:spcPts val="0"/>
              </a:spcBef>
              <a:spcAft>
                <a:spcPts val="0"/>
              </a:spcAft>
              <a:buClr>
                <a:srgbClr val="222222"/>
              </a:buClr>
              <a:buSzPts val="1800"/>
              <a:buFont typeface="Arial"/>
              <a:buChar char="-"/>
            </a:pPr>
            <a:r>
              <a:rPr lang="ko">
                <a:solidFill>
                  <a:srgbClr val="222222"/>
                </a:solidFill>
                <a:latin typeface="Arial"/>
                <a:ea typeface="Arial"/>
                <a:cs typeface="Arial"/>
                <a:sym typeface="Arial"/>
              </a:rPr>
              <a:t>Deployment using Docker Image</a:t>
            </a:r>
            <a:endParaRPr>
              <a:solidFill>
                <a:srgbClr val="222222"/>
              </a:solidFill>
              <a:latin typeface="Arial"/>
              <a:ea typeface="Arial"/>
              <a:cs typeface="Arial"/>
              <a:sym typeface="Arial"/>
            </a:endParaRPr>
          </a:p>
          <a:p>
            <a:pPr marL="0" lvl="0" indent="0" algn="l" rtl="0">
              <a:lnSpc>
                <a:spcPct val="115000"/>
              </a:lnSpc>
              <a:spcBef>
                <a:spcPts val="1200"/>
              </a:spcBef>
              <a:spcAft>
                <a:spcPts val="1200"/>
              </a:spcAft>
              <a:buNone/>
            </a:pPr>
            <a:endParaRPr>
              <a:solidFill>
                <a:srgbClr val="222222"/>
              </a:solidFill>
              <a:latin typeface="Arial"/>
              <a:ea typeface="Arial"/>
              <a:cs typeface="Arial"/>
              <a:sym typeface="Arial"/>
            </a:endParaRPr>
          </a:p>
        </p:txBody>
      </p:sp>
      <p:pic>
        <p:nvPicPr>
          <p:cNvPr id="495" name="Google Shape;495;p53"/>
          <p:cNvPicPr preferRelativeResize="0"/>
          <p:nvPr/>
        </p:nvPicPr>
        <p:blipFill>
          <a:blip r:embed="rId4">
            <a:alphaModFix/>
          </a:blip>
          <a:stretch>
            <a:fillRect/>
          </a:stretch>
        </p:blipFill>
        <p:spPr>
          <a:xfrm>
            <a:off x="982850" y="2028813"/>
            <a:ext cx="2219325" cy="3114675"/>
          </a:xfrm>
          <a:prstGeom prst="rect">
            <a:avLst/>
          </a:prstGeom>
          <a:noFill/>
          <a:ln>
            <a:noFill/>
          </a:ln>
        </p:spPr>
      </p:pic>
      <p:sp>
        <p:nvSpPr>
          <p:cNvPr id="496" name="Google Shape;496;p53"/>
          <p:cNvSpPr/>
          <p:nvPr/>
        </p:nvSpPr>
        <p:spPr>
          <a:xfrm>
            <a:off x="1114663" y="3461663"/>
            <a:ext cx="1955700" cy="249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3"/>
          <p:cNvSpPr/>
          <p:nvPr/>
        </p:nvSpPr>
        <p:spPr>
          <a:xfrm>
            <a:off x="1114675" y="3927250"/>
            <a:ext cx="1955700" cy="2490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3"/>
          <p:cNvSpPr txBox="1">
            <a:spLocks noGrp="1"/>
          </p:cNvSpPr>
          <p:nvPr>
            <p:ph type="body" idx="4294967295"/>
          </p:nvPr>
        </p:nvSpPr>
        <p:spPr>
          <a:xfrm>
            <a:off x="3202175" y="2800475"/>
            <a:ext cx="1955700" cy="978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200"/>
              </a:spcAft>
              <a:buNone/>
            </a:pPr>
            <a:r>
              <a:rPr lang="ko" sz="1300" b="1">
                <a:solidFill>
                  <a:srgbClr val="FF0000"/>
                </a:solidFill>
              </a:rPr>
              <a:t>Lambda handler function as explained in Implementation part</a:t>
            </a:r>
            <a:endParaRPr sz="1300" b="1">
              <a:solidFill>
                <a:srgbClr val="FF0000"/>
              </a:solidFill>
            </a:endParaRPr>
          </a:p>
        </p:txBody>
      </p:sp>
      <p:sp>
        <p:nvSpPr>
          <p:cNvPr id="499" name="Google Shape;499;p53"/>
          <p:cNvSpPr txBox="1">
            <a:spLocks noGrp="1"/>
          </p:cNvSpPr>
          <p:nvPr>
            <p:ph type="body" idx="4294967295"/>
          </p:nvPr>
        </p:nvSpPr>
        <p:spPr>
          <a:xfrm>
            <a:off x="3202175" y="3778475"/>
            <a:ext cx="3633900" cy="3846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200"/>
              </a:spcAft>
              <a:buNone/>
            </a:pPr>
            <a:r>
              <a:rPr lang="ko" sz="1300" b="1">
                <a:solidFill>
                  <a:schemeClr val="accent2"/>
                </a:solidFill>
              </a:rPr>
              <a:t>Docker file for building Docker image</a:t>
            </a:r>
            <a:endParaRPr sz="1300" b="1">
              <a:solidFill>
                <a:schemeClr val="accent2"/>
              </a:solidFill>
            </a:endParaRPr>
          </a:p>
        </p:txBody>
      </p:sp>
      <p:sp>
        <p:nvSpPr>
          <p:cNvPr id="500" name="Google Shape;500;p53"/>
          <p:cNvSpPr/>
          <p:nvPr/>
        </p:nvSpPr>
        <p:spPr>
          <a:xfrm>
            <a:off x="1114675" y="4400389"/>
            <a:ext cx="1955700" cy="249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3"/>
          <p:cNvSpPr txBox="1">
            <a:spLocks noGrp="1"/>
          </p:cNvSpPr>
          <p:nvPr>
            <p:ph type="body" idx="4294967295"/>
          </p:nvPr>
        </p:nvSpPr>
        <p:spPr>
          <a:xfrm>
            <a:off x="3202175" y="4325025"/>
            <a:ext cx="3679800" cy="3846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200"/>
              </a:spcAft>
              <a:buNone/>
            </a:pPr>
            <a:r>
              <a:rPr lang="ko" sz="1300" b="1">
                <a:solidFill>
                  <a:schemeClr val="dk1"/>
                </a:solidFill>
              </a:rPr>
              <a:t>Required packages of python</a:t>
            </a:r>
            <a:endParaRPr sz="1300" b="1">
              <a:solidFill>
                <a:schemeClr val="dk1"/>
              </a:solidFill>
            </a:endParaRPr>
          </a:p>
        </p:txBody>
      </p:sp>
      <p:pic>
        <p:nvPicPr>
          <p:cNvPr id="502" name="Google Shape;502;p53"/>
          <p:cNvPicPr preferRelativeResize="0"/>
          <p:nvPr/>
        </p:nvPicPr>
        <p:blipFill rotWithShape="1">
          <a:blip r:embed="rId5">
            <a:alphaModFix/>
          </a:blip>
          <a:srcRect t="5393" r="36624" b="19168"/>
          <a:stretch/>
        </p:blipFill>
        <p:spPr>
          <a:xfrm>
            <a:off x="5206299" y="1627575"/>
            <a:ext cx="3884751" cy="2150900"/>
          </a:xfrm>
          <a:prstGeom prst="rect">
            <a:avLst/>
          </a:prstGeom>
          <a:noFill/>
          <a:ln w="38100" cap="flat" cmpd="sng">
            <a:solidFill>
              <a:schemeClr val="accent2"/>
            </a:solidFill>
            <a:prstDash val="solid"/>
            <a:round/>
            <a:headEnd type="none" w="sm" len="sm"/>
            <a:tailEnd type="none" w="sm" len="sm"/>
          </a:ln>
        </p:spPr>
      </p:pic>
      <p:pic>
        <p:nvPicPr>
          <p:cNvPr id="503" name="Google Shape;503;p53"/>
          <p:cNvPicPr preferRelativeResize="0"/>
          <p:nvPr/>
        </p:nvPicPr>
        <p:blipFill rotWithShape="1">
          <a:blip r:embed="rId6">
            <a:alphaModFix/>
          </a:blip>
          <a:srcRect t="11090" r="35827" b="25533"/>
          <a:stretch/>
        </p:blipFill>
        <p:spPr>
          <a:xfrm>
            <a:off x="5605425" y="4176250"/>
            <a:ext cx="2794869" cy="930675"/>
          </a:xfrm>
          <a:prstGeom prst="rect">
            <a:avLst/>
          </a:prstGeom>
          <a:noFill/>
          <a:ln w="38100" cap="flat" cmpd="sng">
            <a:solidFill>
              <a:schemeClr val="dk1"/>
            </a:solidFill>
            <a:prstDash val="solid"/>
            <a:round/>
            <a:headEnd type="none" w="sm" len="sm"/>
            <a:tailEnd type="none" w="sm" len="sm"/>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Deployment to Cloud : OCR Model </a:t>
            </a:r>
            <a:endParaRPr/>
          </a:p>
        </p:txBody>
      </p:sp>
      <p:pic>
        <p:nvPicPr>
          <p:cNvPr id="509" name="Google Shape;509;p54"/>
          <p:cNvPicPr preferRelativeResize="0"/>
          <p:nvPr/>
        </p:nvPicPr>
        <p:blipFill rotWithShape="1">
          <a:blip r:embed="rId3">
            <a:alphaModFix/>
          </a:blip>
          <a:srcRect l="29477" t="25333" r="28412" b="28121"/>
          <a:stretch/>
        </p:blipFill>
        <p:spPr>
          <a:xfrm>
            <a:off x="8743100" y="4683249"/>
            <a:ext cx="347949" cy="384575"/>
          </a:xfrm>
          <a:prstGeom prst="rect">
            <a:avLst/>
          </a:prstGeom>
          <a:noFill/>
          <a:ln>
            <a:noFill/>
          </a:ln>
        </p:spPr>
      </p:pic>
      <p:sp>
        <p:nvSpPr>
          <p:cNvPr id="510" name="Google Shape;510;p54"/>
          <p:cNvSpPr txBox="1">
            <a:spLocks noGrp="1"/>
          </p:cNvSpPr>
          <p:nvPr>
            <p:ph type="body" idx="4294967295"/>
          </p:nvPr>
        </p:nvSpPr>
        <p:spPr>
          <a:xfrm>
            <a:off x="460950" y="814725"/>
            <a:ext cx="8222100" cy="415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ko">
                <a:solidFill>
                  <a:srgbClr val="222222"/>
                </a:solidFill>
                <a:latin typeface="Arial"/>
                <a:ea typeface="Arial"/>
                <a:cs typeface="Arial"/>
                <a:sym typeface="Arial"/>
              </a:rPr>
              <a:t>Build and deploy by AWS SAM			Open Lambda function URL to public</a:t>
            </a:r>
            <a:endParaRPr>
              <a:solidFill>
                <a:srgbClr val="222222"/>
              </a:solidFill>
              <a:latin typeface="Arial"/>
              <a:ea typeface="Arial"/>
              <a:cs typeface="Arial"/>
              <a:sym typeface="Arial"/>
            </a:endParaRPr>
          </a:p>
        </p:txBody>
      </p:sp>
      <p:pic>
        <p:nvPicPr>
          <p:cNvPr id="511" name="Google Shape;511;p54"/>
          <p:cNvPicPr preferRelativeResize="0"/>
          <p:nvPr/>
        </p:nvPicPr>
        <p:blipFill>
          <a:blip r:embed="rId4">
            <a:alphaModFix/>
          </a:blip>
          <a:stretch>
            <a:fillRect/>
          </a:stretch>
        </p:blipFill>
        <p:spPr>
          <a:xfrm>
            <a:off x="460950" y="1227600"/>
            <a:ext cx="3419375" cy="2020825"/>
          </a:xfrm>
          <a:prstGeom prst="rect">
            <a:avLst/>
          </a:prstGeom>
          <a:noFill/>
          <a:ln>
            <a:noFill/>
          </a:ln>
        </p:spPr>
      </p:pic>
      <p:pic>
        <p:nvPicPr>
          <p:cNvPr id="512" name="Google Shape;512;p54"/>
          <p:cNvPicPr preferRelativeResize="0"/>
          <p:nvPr/>
        </p:nvPicPr>
        <p:blipFill>
          <a:blip r:embed="rId5">
            <a:alphaModFix/>
          </a:blip>
          <a:stretch>
            <a:fillRect/>
          </a:stretch>
        </p:blipFill>
        <p:spPr>
          <a:xfrm>
            <a:off x="460950" y="3258700"/>
            <a:ext cx="4111050" cy="1884801"/>
          </a:xfrm>
          <a:prstGeom prst="rect">
            <a:avLst/>
          </a:prstGeom>
          <a:noFill/>
          <a:ln>
            <a:noFill/>
          </a:ln>
        </p:spPr>
      </p:pic>
      <p:pic>
        <p:nvPicPr>
          <p:cNvPr id="513" name="Google Shape;513;p54"/>
          <p:cNvPicPr preferRelativeResize="0"/>
          <p:nvPr/>
        </p:nvPicPr>
        <p:blipFill rotWithShape="1">
          <a:blip r:embed="rId6">
            <a:alphaModFix/>
          </a:blip>
          <a:srcRect l="7341" t="3373" r="3020" b="20470"/>
          <a:stretch/>
        </p:blipFill>
        <p:spPr>
          <a:xfrm>
            <a:off x="4658100" y="1230238"/>
            <a:ext cx="4380000" cy="28418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5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Deployment to Cloud : OCR Model </a:t>
            </a:r>
            <a:endParaRPr/>
          </a:p>
        </p:txBody>
      </p:sp>
      <p:pic>
        <p:nvPicPr>
          <p:cNvPr id="519" name="Google Shape;519;p55"/>
          <p:cNvPicPr preferRelativeResize="0"/>
          <p:nvPr/>
        </p:nvPicPr>
        <p:blipFill rotWithShape="1">
          <a:blip r:embed="rId3">
            <a:alphaModFix/>
          </a:blip>
          <a:srcRect l="29477" t="25333" r="28412" b="28121"/>
          <a:stretch/>
        </p:blipFill>
        <p:spPr>
          <a:xfrm>
            <a:off x="8743100" y="4683249"/>
            <a:ext cx="347949" cy="384575"/>
          </a:xfrm>
          <a:prstGeom prst="rect">
            <a:avLst/>
          </a:prstGeom>
          <a:noFill/>
          <a:ln>
            <a:noFill/>
          </a:ln>
        </p:spPr>
      </p:pic>
      <p:pic>
        <p:nvPicPr>
          <p:cNvPr id="520" name="Google Shape;520;p55"/>
          <p:cNvPicPr preferRelativeResize="0"/>
          <p:nvPr/>
        </p:nvPicPr>
        <p:blipFill>
          <a:blip r:embed="rId4">
            <a:alphaModFix/>
          </a:blip>
          <a:stretch>
            <a:fillRect/>
          </a:stretch>
        </p:blipFill>
        <p:spPr>
          <a:xfrm>
            <a:off x="142850" y="710950"/>
            <a:ext cx="2133341" cy="3986300"/>
          </a:xfrm>
          <a:prstGeom prst="rect">
            <a:avLst/>
          </a:prstGeom>
          <a:noFill/>
          <a:ln>
            <a:noFill/>
          </a:ln>
        </p:spPr>
      </p:pic>
      <p:pic>
        <p:nvPicPr>
          <p:cNvPr id="521" name="Google Shape;521;p55"/>
          <p:cNvPicPr preferRelativeResize="0"/>
          <p:nvPr/>
        </p:nvPicPr>
        <p:blipFill>
          <a:blip r:embed="rId5">
            <a:alphaModFix/>
          </a:blip>
          <a:stretch>
            <a:fillRect/>
          </a:stretch>
        </p:blipFill>
        <p:spPr>
          <a:xfrm>
            <a:off x="2389676" y="710950"/>
            <a:ext cx="2296399" cy="3986300"/>
          </a:xfrm>
          <a:prstGeom prst="rect">
            <a:avLst/>
          </a:prstGeom>
          <a:noFill/>
          <a:ln>
            <a:noFill/>
          </a:ln>
        </p:spPr>
      </p:pic>
      <p:pic>
        <p:nvPicPr>
          <p:cNvPr id="522" name="Google Shape;522;p55"/>
          <p:cNvPicPr preferRelativeResize="0"/>
          <p:nvPr/>
        </p:nvPicPr>
        <p:blipFill>
          <a:blip r:embed="rId6">
            <a:alphaModFix/>
          </a:blip>
          <a:stretch>
            <a:fillRect/>
          </a:stretch>
        </p:blipFill>
        <p:spPr>
          <a:xfrm>
            <a:off x="4799550" y="710950"/>
            <a:ext cx="4104198" cy="3986300"/>
          </a:xfrm>
          <a:prstGeom prst="rect">
            <a:avLst/>
          </a:prstGeom>
          <a:noFill/>
          <a:ln>
            <a:noFill/>
          </a:ln>
        </p:spPr>
      </p:pic>
      <p:sp>
        <p:nvSpPr>
          <p:cNvPr id="523" name="Google Shape;523;p55"/>
          <p:cNvSpPr txBox="1">
            <a:spLocks noGrp="1"/>
          </p:cNvSpPr>
          <p:nvPr>
            <p:ph type="body" idx="4294967295"/>
          </p:nvPr>
        </p:nvSpPr>
        <p:spPr>
          <a:xfrm>
            <a:off x="744375" y="4697250"/>
            <a:ext cx="930300" cy="4155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1200"/>
              </a:spcAft>
              <a:buNone/>
            </a:pPr>
            <a:r>
              <a:rPr lang="ko">
                <a:solidFill>
                  <a:srgbClr val="222222"/>
                </a:solidFill>
                <a:latin typeface="Arial"/>
                <a:ea typeface="Arial"/>
                <a:cs typeface="Arial"/>
                <a:sym typeface="Arial"/>
              </a:rPr>
              <a:t>Input</a:t>
            </a:r>
            <a:endParaRPr>
              <a:solidFill>
                <a:srgbClr val="222222"/>
              </a:solidFill>
              <a:latin typeface="Arial"/>
              <a:ea typeface="Arial"/>
              <a:cs typeface="Arial"/>
              <a:sym typeface="Arial"/>
            </a:endParaRPr>
          </a:p>
        </p:txBody>
      </p:sp>
      <p:sp>
        <p:nvSpPr>
          <p:cNvPr id="524" name="Google Shape;524;p55"/>
          <p:cNvSpPr txBox="1">
            <a:spLocks noGrp="1"/>
          </p:cNvSpPr>
          <p:nvPr>
            <p:ph type="body" idx="4294967295"/>
          </p:nvPr>
        </p:nvSpPr>
        <p:spPr>
          <a:xfrm>
            <a:off x="2731175" y="4697238"/>
            <a:ext cx="1613400" cy="4155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1200"/>
              </a:spcAft>
              <a:buNone/>
            </a:pPr>
            <a:r>
              <a:rPr lang="ko">
                <a:solidFill>
                  <a:srgbClr val="222222"/>
                </a:solidFill>
                <a:latin typeface="Arial"/>
                <a:ea typeface="Arial"/>
                <a:cs typeface="Arial"/>
                <a:sym typeface="Arial"/>
              </a:rPr>
              <a:t>Model Output</a:t>
            </a:r>
            <a:endParaRPr>
              <a:solidFill>
                <a:srgbClr val="222222"/>
              </a:solidFill>
              <a:latin typeface="Arial"/>
              <a:ea typeface="Arial"/>
              <a:cs typeface="Arial"/>
              <a:sym typeface="Arial"/>
            </a:endParaRPr>
          </a:p>
        </p:txBody>
      </p:sp>
      <p:sp>
        <p:nvSpPr>
          <p:cNvPr id="525" name="Google Shape;525;p55"/>
          <p:cNvSpPr txBox="1">
            <a:spLocks noGrp="1"/>
          </p:cNvSpPr>
          <p:nvPr>
            <p:ph type="body" idx="4294967295"/>
          </p:nvPr>
        </p:nvSpPr>
        <p:spPr>
          <a:xfrm>
            <a:off x="4894150" y="4697250"/>
            <a:ext cx="3915000" cy="4155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1200"/>
              </a:spcAft>
              <a:buNone/>
            </a:pPr>
            <a:r>
              <a:rPr lang="ko">
                <a:solidFill>
                  <a:srgbClr val="222222"/>
                </a:solidFill>
                <a:latin typeface="Arial"/>
                <a:ea typeface="Arial"/>
                <a:cs typeface="Arial"/>
                <a:sym typeface="Arial"/>
              </a:rPr>
              <a:t>Lambda Output after Postprocess</a:t>
            </a:r>
            <a:endParaRPr>
              <a:solidFill>
                <a:srgbClr val="222222"/>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56"/>
          <p:cNvPicPr preferRelativeResize="0"/>
          <p:nvPr/>
        </p:nvPicPr>
        <p:blipFill rotWithShape="1">
          <a:blip r:embed="rId3">
            <a:alphaModFix/>
          </a:blip>
          <a:srcRect b="49776"/>
          <a:stretch/>
        </p:blipFill>
        <p:spPr>
          <a:xfrm>
            <a:off x="0" y="1712204"/>
            <a:ext cx="9143999" cy="1266875"/>
          </a:xfrm>
          <a:prstGeom prst="rect">
            <a:avLst/>
          </a:prstGeom>
          <a:noFill/>
          <a:ln>
            <a:noFill/>
          </a:ln>
        </p:spPr>
      </p:pic>
      <p:sp>
        <p:nvSpPr>
          <p:cNvPr id="531" name="Google Shape;531;p5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Deployment to Cloud : Backend </a:t>
            </a:r>
            <a:endParaRPr/>
          </a:p>
        </p:txBody>
      </p:sp>
      <p:pic>
        <p:nvPicPr>
          <p:cNvPr id="532" name="Google Shape;532;p56"/>
          <p:cNvPicPr preferRelativeResize="0"/>
          <p:nvPr/>
        </p:nvPicPr>
        <p:blipFill rotWithShape="1">
          <a:blip r:embed="rId4">
            <a:alphaModFix/>
          </a:blip>
          <a:srcRect l="29477" t="25333" r="28412" b="28121"/>
          <a:stretch/>
        </p:blipFill>
        <p:spPr>
          <a:xfrm>
            <a:off x="8743100" y="4683249"/>
            <a:ext cx="347949" cy="384575"/>
          </a:xfrm>
          <a:prstGeom prst="rect">
            <a:avLst/>
          </a:prstGeom>
          <a:noFill/>
          <a:ln>
            <a:noFill/>
          </a:ln>
        </p:spPr>
      </p:pic>
      <p:sp>
        <p:nvSpPr>
          <p:cNvPr id="533" name="Google Shape;533;p56"/>
          <p:cNvSpPr txBox="1">
            <a:spLocks noGrp="1"/>
          </p:cNvSpPr>
          <p:nvPr>
            <p:ph type="body" idx="4294967295"/>
          </p:nvPr>
        </p:nvSpPr>
        <p:spPr>
          <a:xfrm>
            <a:off x="460950" y="814725"/>
            <a:ext cx="8222100" cy="409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a:solidFill>
                  <a:srgbClr val="222222"/>
                </a:solidFill>
                <a:latin typeface="Arial"/>
                <a:ea typeface="Arial"/>
                <a:cs typeface="Arial"/>
                <a:sym typeface="Arial"/>
              </a:rPr>
              <a:t>Deployment to AWS EC2 : t2.micro</a:t>
            </a:r>
            <a:endParaRPr>
              <a:solidFill>
                <a:srgbClr val="222222"/>
              </a:solidFill>
              <a:latin typeface="Arial"/>
              <a:ea typeface="Arial"/>
              <a:cs typeface="Arial"/>
              <a:sym typeface="Arial"/>
            </a:endParaRPr>
          </a:p>
          <a:p>
            <a:pPr marL="0" lvl="0" indent="0" algn="l" rtl="0">
              <a:lnSpc>
                <a:spcPct val="115000"/>
              </a:lnSpc>
              <a:spcBef>
                <a:spcPts val="1200"/>
              </a:spcBef>
              <a:spcAft>
                <a:spcPts val="0"/>
              </a:spcAft>
              <a:buNone/>
            </a:pPr>
            <a:r>
              <a:rPr lang="ko">
                <a:solidFill>
                  <a:srgbClr val="222222"/>
                </a:solidFill>
                <a:latin typeface="Arial"/>
                <a:ea typeface="Arial"/>
                <a:cs typeface="Arial"/>
                <a:sym typeface="Arial"/>
              </a:rPr>
              <a:t>1 vCPU (1 physical core), 1 GiB ram</a:t>
            </a:r>
            <a:endParaRPr>
              <a:solidFill>
                <a:srgbClr val="222222"/>
              </a:solidFill>
              <a:latin typeface="Arial"/>
              <a:ea typeface="Arial"/>
              <a:cs typeface="Arial"/>
              <a:sym typeface="Arial"/>
            </a:endParaRPr>
          </a:p>
          <a:p>
            <a:pPr marL="0" lvl="0" indent="0" algn="l" rtl="0">
              <a:lnSpc>
                <a:spcPct val="115000"/>
              </a:lnSpc>
              <a:spcBef>
                <a:spcPts val="1200"/>
              </a:spcBef>
              <a:spcAft>
                <a:spcPts val="0"/>
              </a:spcAft>
              <a:buNone/>
            </a:pPr>
            <a:endParaRPr>
              <a:solidFill>
                <a:srgbClr val="222222"/>
              </a:solidFill>
              <a:latin typeface="Arial"/>
              <a:ea typeface="Arial"/>
              <a:cs typeface="Arial"/>
              <a:sym typeface="Arial"/>
            </a:endParaRPr>
          </a:p>
          <a:p>
            <a:pPr marL="0" lvl="0" indent="0" algn="l" rtl="0">
              <a:lnSpc>
                <a:spcPct val="115000"/>
              </a:lnSpc>
              <a:spcBef>
                <a:spcPts val="1200"/>
              </a:spcBef>
              <a:spcAft>
                <a:spcPts val="0"/>
              </a:spcAft>
              <a:buNone/>
            </a:pPr>
            <a:endParaRPr>
              <a:solidFill>
                <a:srgbClr val="222222"/>
              </a:solidFill>
              <a:latin typeface="Arial"/>
              <a:ea typeface="Arial"/>
              <a:cs typeface="Arial"/>
              <a:sym typeface="Arial"/>
            </a:endParaRPr>
          </a:p>
          <a:p>
            <a:pPr marL="0" lvl="0" indent="0" algn="l" rtl="0">
              <a:lnSpc>
                <a:spcPct val="115000"/>
              </a:lnSpc>
              <a:spcBef>
                <a:spcPts val="1200"/>
              </a:spcBef>
              <a:spcAft>
                <a:spcPts val="0"/>
              </a:spcAft>
              <a:buNone/>
            </a:pPr>
            <a:endParaRPr>
              <a:solidFill>
                <a:srgbClr val="222222"/>
              </a:solidFill>
              <a:latin typeface="Arial"/>
              <a:ea typeface="Arial"/>
              <a:cs typeface="Arial"/>
              <a:sym typeface="Arial"/>
            </a:endParaRPr>
          </a:p>
          <a:p>
            <a:pPr marL="0" lvl="0" indent="0" algn="l" rtl="0">
              <a:lnSpc>
                <a:spcPct val="115000"/>
              </a:lnSpc>
              <a:spcBef>
                <a:spcPts val="1200"/>
              </a:spcBef>
              <a:spcAft>
                <a:spcPts val="0"/>
              </a:spcAft>
              <a:buNone/>
            </a:pPr>
            <a:r>
              <a:rPr lang="ko">
                <a:solidFill>
                  <a:srgbClr val="222222"/>
                </a:solidFill>
                <a:latin typeface="Arial"/>
                <a:ea typeface="Arial"/>
                <a:cs typeface="Arial"/>
                <a:sym typeface="Arial"/>
              </a:rPr>
              <a:t>Stably running on t2.micro instance for 2 weeks</a:t>
            </a:r>
            <a:endParaRPr>
              <a:solidFill>
                <a:srgbClr val="222222"/>
              </a:solidFill>
              <a:latin typeface="Arial"/>
              <a:ea typeface="Arial"/>
              <a:cs typeface="Arial"/>
              <a:sym typeface="Arial"/>
            </a:endParaRPr>
          </a:p>
          <a:p>
            <a:pPr marL="0" lvl="0" indent="0" algn="l" rtl="0">
              <a:lnSpc>
                <a:spcPct val="115000"/>
              </a:lnSpc>
              <a:spcBef>
                <a:spcPts val="1200"/>
              </a:spcBef>
              <a:spcAft>
                <a:spcPts val="1200"/>
              </a:spcAft>
              <a:buNone/>
            </a:pPr>
            <a:r>
              <a:rPr lang="ko">
                <a:solidFill>
                  <a:srgbClr val="222222"/>
                </a:solidFill>
                <a:latin typeface="Arial"/>
                <a:ea typeface="Arial"/>
                <a:cs typeface="Arial"/>
                <a:sym typeface="Arial"/>
              </a:rPr>
              <a:t>	Without shutting down because of lack of memory (27.7 ~ 80% of memory)</a:t>
            </a:r>
            <a:endParaRPr>
              <a:solidFill>
                <a:srgbClr val="222222"/>
              </a:solidFill>
              <a:latin typeface="Arial"/>
              <a:ea typeface="Arial"/>
              <a:cs typeface="Arial"/>
              <a:sym typeface="Arial"/>
            </a:endParaRPr>
          </a:p>
        </p:txBody>
      </p:sp>
      <p:pic>
        <p:nvPicPr>
          <p:cNvPr id="534" name="Google Shape;534;p56"/>
          <p:cNvPicPr preferRelativeResize="0"/>
          <p:nvPr/>
        </p:nvPicPr>
        <p:blipFill>
          <a:blip r:embed="rId5">
            <a:alphaModFix/>
          </a:blip>
          <a:stretch>
            <a:fillRect/>
          </a:stretch>
        </p:blipFill>
        <p:spPr>
          <a:xfrm>
            <a:off x="0" y="4199175"/>
            <a:ext cx="9144000" cy="235097"/>
          </a:xfrm>
          <a:prstGeom prst="rect">
            <a:avLst/>
          </a:prstGeom>
          <a:noFill/>
          <a:ln>
            <a:noFill/>
          </a:ln>
        </p:spPr>
      </p:pic>
      <p:sp>
        <p:nvSpPr>
          <p:cNvPr id="535" name="Google Shape;535;p56"/>
          <p:cNvSpPr/>
          <p:nvPr/>
        </p:nvSpPr>
        <p:spPr>
          <a:xfrm>
            <a:off x="37825" y="2373975"/>
            <a:ext cx="9053100" cy="317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5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Deployment to Cloud : Backend </a:t>
            </a:r>
            <a:endParaRPr/>
          </a:p>
        </p:txBody>
      </p:sp>
      <p:pic>
        <p:nvPicPr>
          <p:cNvPr id="541" name="Google Shape;541;p57"/>
          <p:cNvPicPr preferRelativeResize="0"/>
          <p:nvPr/>
        </p:nvPicPr>
        <p:blipFill rotWithShape="1">
          <a:blip r:embed="rId3">
            <a:alphaModFix/>
          </a:blip>
          <a:srcRect l="29477" t="25333" r="28412" b="28121"/>
          <a:stretch/>
        </p:blipFill>
        <p:spPr>
          <a:xfrm>
            <a:off x="8743100" y="4683249"/>
            <a:ext cx="347949" cy="384575"/>
          </a:xfrm>
          <a:prstGeom prst="rect">
            <a:avLst/>
          </a:prstGeom>
          <a:noFill/>
          <a:ln>
            <a:noFill/>
          </a:ln>
        </p:spPr>
      </p:pic>
      <p:sp>
        <p:nvSpPr>
          <p:cNvPr id="542" name="Google Shape;542;p57"/>
          <p:cNvSpPr txBox="1">
            <a:spLocks noGrp="1"/>
          </p:cNvSpPr>
          <p:nvPr>
            <p:ph type="body" idx="4294967295"/>
          </p:nvPr>
        </p:nvSpPr>
        <p:spPr>
          <a:xfrm>
            <a:off x="460950" y="814725"/>
            <a:ext cx="8222100" cy="409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a:solidFill>
                  <a:srgbClr val="222222"/>
                </a:solidFill>
                <a:latin typeface="Arial"/>
                <a:ea typeface="Arial"/>
                <a:cs typeface="Arial"/>
                <a:sym typeface="Arial"/>
              </a:rPr>
              <a:t>Set Inbound rules to open port 9999 (minio), 19983 (HTTP API)</a:t>
            </a:r>
            <a:endParaRPr>
              <a:solidFill>
                <a:srgbClr val="222222"/>
              </a:solidFill>
              <a:latin typeface="Arial"/>
              <a:ea typeface="Arial"/>
              <a:cs typeface="Arial"/>
              <a:sym typeface="Arial"/>
            </a:endParaRPr>
          </a:p>
          <a:p>
            <a:pPr marL="0" lvl="0" indent="0" algn="l" rtl="0">
              <a:lnSpc>
                <a:spcPct val="115000"/>
              </a:lnSpc>
              <a:spcBef>
                <a:spcPts val="1200"/>
              </a:spcBef>
              <a:spcAft>
                <a:spcPts val="0"/>
              </a:spcAft>
              <a:buNone/>
            </a:pPr>
            <a:endParaRPr>
              <a:solidFill>
                <a:srgbClr val="222222"/>
              </a:solidFill>
              <a:latin typeface="Arial"/>
              <a:ea typeface="Arial"/>
              <a:cs typeface="Arial"/>
              <a:sym typeface="Arial"/>
            </a:endParaRPr>
          </a:p>
          <a:p>
            <a:pPr marL="0" lvl="0" indent="0" algn="l" rtl="0">
              <a:lnSpc>
                <a:spcPct val="115000"/>
              </a:lnSpc>
              <a:spcBef>
                <a:spcPts val="1200"/>
              </a:spcBef>
              <a:spcAft>
                <a:spcPts val="0"/>
              </a:spcAft>
              <a:buNone/>
            </a:pPr>
            <a:endParaRPr>
              <a:solidFill>
                <a:srgbClr val="222222"/>
              </a:solidFill>
              <a:latin typeface="Arial"/>
              <a:ea typeface="Arial"/>
              <a:cs typeface="Arial"/>
              <a:sym typeface="Arial"/>
            </a:endParaRPr>
          </a:p>
          <a:p>
            <a:pPr marL="0" lvl="0" indent="0" algn="l" rtl="0">
              <a:lnSpc>
                <a:spcPct val="115000"/>
              </a:lnSpc>
              <a:spcBef>
                <a:spcPts val="1200"/>
              </a:spcBef>
              <a:spcAft>
                <a:spcPts val="0"/>
              </a:spcAft>
              <a:buNone/>
            </a:pPr>
            <a:endParaRPr>
              <a:solidFill>
                <a:srgbClr val="222222"/>
              </a:solidFill>
              <a:latin typeface="Arial"/>
              <a:ea typeface="Arial"/>
              <a:cs typeface="Arial"/>
              <a:sym typeface="Arial"/>
            </a:endParaRPr>
          </a:p>
          <a:p>
            <a:pPr marL="0" lvl="0" indent="0" algn="l" rtl="0">
              <a:lnSpc>
                <a:spcPct val="115000"/>
              </a:lnSpc>
              <a:spcBef>
                <a:spcPts val="1200"/>
              </a:spcBef>
              <a:spcAft>
                <a:spcPts val="1200"/>
              </a:spcAft>
              <a:buNone/>
            </a:pPr>
            <a:r>
              <a:rPr lang="ko">
                <a:solidFill>
                  <a:srgbClr val="222222"/>
                </a:solidFill>
                <a:latin typeface="Arial"/>
                <a:ea typeface="Arial"/>
                <a:cs typeface="Arial"/>
                <a:sym typeface="Arial"/>
              </a:rPr>
              <a:t>API Server running on http://3.34.124.43:19983/</a:t>
            </a:r>
            <a:endParaRPr>
              <a:solidFill>
                <a:srgbClr val="222222"/>
              </a:solidFill>
              <a:latin typeface="Arial"/>
              <a:ea typeface="Arial"/>
              <a:cs typeface="Arial"/>
              <a:sym typeface="Arial"/>
            </a:endParaRPr>
          </a:p>
        </p:txBody>
      </p:sp>
      <p:pic>
        <p:nvPicPr>
          <p:cNvPr id="543" name="Google Shape;543;p57"/>
          <p:cNvPicPr preferRelativeResize="0"/>
          <p:nvPr/>
        </p:nvPicPr>
        <p:blipFill rotWithShape="1">
          <a:blip r:embed="rId4">
            <a:alphaModFix/>
          </a:blip>
          <a:srcRect b="8600"/>
          <a:stretch/>
        </p:blipFill>
        <p:spPr>
          <a:xfrm>
            <a:off x="0" y="1273325"/>
            <a:ext cx="9144001" cy="1351375"/>
          </a:xfrm>
          <a:prstGeom prst="rect">
            <a:avLst/>
          </a:prstGeom>
          <a:noFill/>
          <a:ln>
            <a:noFill/>
          </a:ln>
        </p:spPr>
      </p:pic>
      <p:sp>
        <p:nvSpPr>
          <p:cNvPr id="544" name="Google Shape;544;p57"/>
          <p:cNvSpPr/>
          <p:nvPr/>
        </p:nvSpPr>
        <p:spPr>
          <a:xfrm>
            <a:off x="5907450" y="1875300"/>
            <a:ext cx="1096800" cy="749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5" name="Google Shape;545;p57"/>
          <p:cNvPicPr preferRelativeResize="0"/>
          <p:nvPr/>
        </p:nvPicPr>
        <p:blipFill>
          <a:blip r:embed="rId5">
            <a:alphaModFix/>
          </a:blip>
          <a:stretch>
            <a:fillRect/>
          </a:stretch>
        </p:blipFill>
        <p:spPr>
          <a:xfrm>
            <a:off x="2351600" y="3114000"/>
            <a:ext cx="4319900" cy="2029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8"/>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Deployment to Cloud : Backend </a:t>
            </a:r>
            <a:endParaRPr/>
          </a:p>
        </p:txBody>
      </p:sp>
      <p:pic>
        <p:nvPicPr>
          <p:cNvPr id="551" name="Google Shape;551;p58"/>
          <p:cNvPicPr preferRelativeResize="0"/>
          <p:nvPr/>
        </p:nvPicPr>
        <p:blipFill rotWithShape="1">
          <a:blip r:embed="rId3">
            <a:alphaModFix/>
          </a:blip>
          <a:srcRect l="29477" t="25333" r="28412" b="28121"/>
          <a:stretch/>
        </p:blipFill>
        <p:spPr>
          <a:xfrm>
            <a:off x="8743100" y="4683249"/>
            <a:ext cx="347949" cy="384575"/>
          </a:xfrm>
          <a:prstGeom prst="rect">
            <a:avLst/>
          </a:prstGeom>
          <a:noFill/>
          <a:ln>
            <a:noFill/>
          </a:ln>
        </p:spPr>
      </p:pic>
      <p:sp>
        <p:nvSpPr>
          <p:cNvPr id="552" name="Google Shape;552;p58"/>
          <p:cNvSpPr txBox="1">
            <a:spLocks noGrp="1"/>
          </p:cNvSpPr>
          <p:nvPr>
            <p:ph type="body" idx="4294967295"/>
          </p:nvPr>
        </p:nvSpPr>
        <p:spPr>
          <a:xfrm>
            <a:off x="460950" y="814725"/>
            <a:ext cx="8222100" cy="409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a:solidFill>
                  <a:srgbClr val="222222"/>
                </a:solidFill>
                <a:latin typeface="Arial"/>
                <a:ea typeface="Arial"/>
                <a:cs typeface="Arial"/>
                <a:sym typeface="Arial"/>
              </a:rPr>
              <a:t>Not configuring CI / CD</a:t>
            </a:r>
            <a:endParaRPr>
              <a:solidFill>
                <a:srgbClr val="222222"/>
              </a:solidFill>
              <a:latin typeface="Arial"/>
              <a:ea typeface="Arial"/>
              <a:cs typeface="Arial"/>
              <a:sym typeface="Arial"/>
            </a:endParaRPr>
          </a:p>
          <a:p>
            <a:pPr marL="0" lvl="0" indent="0" algn="l" rtl="0">
              <a:lnSpc>
                <a:spcPct val="115000"/>
              </a:lnSpc>
              <a:spcBef>
                <a:spcPts val="1200"/>
              </a:spcBef>
              <a:spcAft>
                <a:spcPts val="0"/>
              </a:spcAft>
              <a:buNone/>
            </a:pPr>
            <a:r>
              <a:rPr lang="ko">
                <a:solidFill>
                  <a:srgbClr val="222222"/>
                </a:solidFill>
                <a:latin typeface="Arial"/>
                <a:ea typeface="Arial"/>
                <a:cs typeface="Arial"/>
                <a:sym typeface="Arial"/>
              </a:rPr>
              <a:t>Running on nohup (no hang up) and &amp; (background)</a:t>
            </a:r>
            <a:endParaRPr>
              <a:solidFill>
                <a:srgbClr val="222222"/>
              </a:solidFill>
              <a:latin typeface="Arial"/>
              <a:ea typeface="Arial"/>
              <a:cs typeface="Arial"/>
              <a:sym typeface="Arial"/>
            </a:endParaRPr>
          </a:p>
          <a:p>
            <a:pPr marL="0" lvl="0" indent="0" algn="l" rtl="0">
              <a:lnSpc>
                <a:spcPct val="115000"/>
              </a:lnSpc>
              <a:spcBef>
                <a:spcPts val="1200"/>
              </a:spcBef>
              <a:spcAft>
                <a:spcPts val="0"/>
              </a:spcAft>
              <a:buNone/>
            </a:pPr>
            <a:endParaRPr>
              <a:solidFill>
                <a:srgbClr val="222222"/>
              </a:solidFill>
              <a:latin typeface="Arial"/>
              <a:ea typeface="Arial"/>
              <a:cs typeface="Arial"/>
              <a:sym typeface="Arial"/>
            </a:endParaRPr>
          </a:p>
          <a:p>
            <a:pPr marL="0" lvl="0" indent="0" algn="l" rtl="0">
              <a:lnSpc>
                <a:spcPct val="115000"/>
              </a:lnSpc>
              <a:spcBef>
                <a:spcPts val="1200"/>
              </a:spcBef>
              <a:spcAft>
                <a:spcPts val="1200"/>
              </a:spcAft>
              <a:buNone/>
            </a:pPr>
            <a:r>
              <a:rPr lang="ko">
                <a:solidFill>
                  <a:srgbClr val="222222"/>
                </a:solidFill>
                <a:latin typeface="Arial"/>
                <a:ea typeface="Arial"/>
                <a:cs typeface="Arial"/>
                <a:sym typeface="Arial"/>
              </a:rPr>
              <a:t>Log is managed by nohup.out</a:t>
            </a:r>
            <a:endParaRPr>
              <a:solidFill>
                <a:srgbClr val="222222"/>
              </a:solidFill>
              <a:latin typeface="Arial"/>
              <a:ea typeface="Arial"/>
              <a:cs typeface="Arial"/>
              <a:sym typeface="Arial"/>
            </a:endParaRPr>
          </a:p>
        </p:txBody>
      </p:sp>
      <p:pic>
        <p:nvPicPr>
          <p:cNvPr id="553" name="Google Shape;553;p58"/>
          <p:cNvPicPr preferRelativeResize="0"/>
          <p:nvPr/>
        </p:nvPicPr>
        <p:blipFill>
          <a:blip r:embed="rId4">
            <a:alphaModFix/>
          </a:blip>
          <a:stretch>
            <a:fillRect/>
          </a:stretch>
        </p:blipFill>
        <p:spPr>
          <a:xfrm>
            <a:off x="1567386" y="2810625"/>
            <a:ext cx="6009224" cy="2257200"/>
          </a:xfrm>
          <a:prstGeom prst="rect">
            <a:avLst/>
          </a:prstGeom>
          <a:noFill/>
          <a:ln>
            <a:noFill/>
          </a:ln>
        </p:spPr>
      </p:pic>
      <p:pic>
        <p:nvPicPr>
          <p:cNvPr id="554" name="Google Shape;554;p58"/>
          <p:cNvPicPr preferRelativeResize="0"/>
          <p:nvPr/>
        </p:nvPicPr>
        <p:blipFill>
          <a:blip r:embed="rId5">
            <a:alphaModFix/>
          </a:blip>
          <a:stretch>
            <a:fillRect/>
          </a:stretch>
        </p:blipFill>
        <p:spPr>
          <a:xfrm>
            <a:off x="529025" y="1831588"/>
            <a:ext cx="5886450" cy="2571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9"/>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Demo : SignUp</a:t>
            </a:r>
            <a:endParaRPr/>
          </a:p>
        </p:txBody>
      </p:sp>
      <p:pic>
        <p:nvPicPr>
          <p:cNvPr id="560" name="Google Shape;560;p59"/>
          <p:cNvPicPr preferRelativeResize="0"/>
          <p:nvPr/>
        </p:nvPicPr>
        <p:blipFill rotWithShape="1">
          <a:blip r:embed="rId4">
            <a:alphaModFix/>
          </a:blip>
          <a:srcRect l="29477" t="25333" r="28412" b="28121"/>
          <a:stretch/>
        </p:blipFill>
        <p:spPr>
          <a:xfrm>
            <a:off x="8743100" y="4683249"/>
            <a:ext cx="347949" cy="384575"/>
          </a:xfrm>
          <a:prstGeom prst="rect">
            <a:avLst/>
          </a:prstGeom>
          <a:noFill/>
          <a:ln>
            <a:noFill/>
          </a:ln>
        </p:spPr>
      </p:pic>
      <p:pic>
        <p:nvPicPr>
          <p:cNvPr id="2" name="온라인 미디어 1" title="ReceiptMate 회원가입">
            <a:hlinkClick r:id="" action="ppaction://media"/>
            <a:extLst>
              <a:ext uri="{FF2B5EF4-FFF2-40B4-BE49-F238E27FC236}">
                <a16:creationId xmlns:a16="http://schemas.microsoft.com/office/drawing/2014/main" id="{894EAD2A-BAE9-959E-8ACA-8788697861D1}"/>
              </a:ext>
            </a:extLst>
          </p:cNvPr>
          <p:cNvPicPr>
            <a:picLocks noRot="1" noChangeAspect="1"/>
          </p:cNvPicPr>
          <p:nvPr>
            <a:videoFile r:link="rId1"/>
          </p:nvPr>
        </p:nvPicPr>
        <p:blipFill>
          <a:blip r:embed="rId5"/>
          <a:stretch>
            <a:fillRect/>
          </a:stretch>
        </p:blipFill>
        <p:spPr>
          <a:xfrm>
            <a:off x="1025785" y="880783"/>
            <a:ext cx="7092429" cy="40072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60"/>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Demo : Login</a:t>
            </a:r>
            <a:endParaRPr/>
          </a:p>
        </p:txBody>
      </p:sp>
      <p:pic>
        <p:nvPicPr>
          <p:cNvPr id="567" name="Google Shape;567;p60"/>
          <p:cNvPicPr preferRelativeResize="0"/>
          <p:nvPr/>
        </p:nvPicPr>
        <p:blipFill rotWithShape="1">
          <a:blip r:embed="rId4">
            <a:alphaModFix/>
          </a:blip>
          <a:srcRect l="29477" t="25333" r="28412" b="28121"/>
          <a:stretch/>
        </p:blipFill>
        <p:spPr>
          <a:xfrm>
            <a:off x="8743100" y="4683249"/>
            <a:ext cx="347949" cy="384575"/>
          </a:xfrm>
          <a:prstGeom prst="rect">
            <a:avLst/>
          </a:prstGeom>
          <a:noFill/>
          <a:ln>
            <a:noFill/>
          </a:ln>
        </p:spPr>
      </p:pic>
      <p:pic>
        <p:nvPicPr>
          <p:cNvPr id="2" name="온라인 미디어 1" title="ReceiptMate 로그인">
            <a:hlinkClick r:id="" action="ppaction://media"/>
            <a:extLst>
              <a:ext uri="{FF2B5EF4-FFF2-40B4-BE49-F238E27FC236}">
                <a16:creationId xmlns:a16="http://schemas.microsoft.com/office/drawing/2014/main" id="{5173AEE2-4684-E077-7E3C-4F5B066F8388}"/>
              </a:ext>
            </a:extLst>
          </p:cNvPr>
          <p:cNvPicPr>
            <a:picLocks noRot="1" noChangeAspect="1"/>
          </p:cNvPicPr>
          <p:nvPr>
            <a:videoFile r:link="rId1"/>
          </p:nvPr>
        </p:nvPicPr>
        <p:blipFill>
          <a:blip r:embed="rId5"/>
          <a:stretch>
            <a:fillRect/>
          </a:stretch>
        </p:blipFill>
        <p:spPr>
          <a:xfrm>
            <a:off x="3341329" y="806823"/>
            <a:ext cx="2340442" cy="41423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61"/>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Demo : Kakao Authetication</a:t>
            </a:r>
            <a:endParaRPr/>
          </a:p>
        </p:txBody>
      </p:sp>
      <p:pic>
        <p:nvPicPr>
          <p:cNvPr id="574" name="Google Shape;574;p61"/>
          <p:cNvPicPr preferRelativeResize="0"/>
          <p:nvPr/>
        </p:nvPicPr>
        <p:blipFill rotWithShape="1">
          <a:blip r:embed="rId4">
            <a:alphaModFix/>
          </a:blip>
          <a:srcRect l="29477" t="25333" r="28412" b="28121"/>
          <a:stretch/>
        </p:blipFill>
        <p:spPr>
          <a:xfrm>
            <a:off x="8743100" y="4683249"/>
            <a:ext cx="347949" cy="384575"/>
          </a:xfrm>
          <a:prstGeom prst="rect">
            <a:avLst/>
          </a:prstGeom>
          <a:noFill/>
          <a:ln>
            <a:noFill/>
          </a:ln>
        </p:spPr>
      </p:pic>
      <p:pic>
        <p:nvPicPr>
          <p:cNvPr id="2" name="온라인 미디어 1" title="ReceiptMate 카카오">
            <a:hlinkClick r:id="" action="ppaction://media"/>
            <a:extLst>
              <a:ext uri="{FF2B5EF4-FFF2-40B4-BE49-F238E27FC236}">
                <a16:creationId xmlns:a16="http://schemas.microsoft.com/office/drawing/2014/main" id="{F86D7733-8A70-639F-8727-4E85749C5F7D}"/>
              </a:ext>
            </a:extLst>
          </p:cNvPr>
          <p:cNvPicPr>
            <a:picLocks noRot="1" noChangeAspect="1"/>
          </p:cNvPicPr>
          <p:nvPr>
            <a:videoFile r:link="rId1"/>
          </p:nvPr>
        </p:nvPicPr>
        <p:blipFill>
          <a:blip r:embed="rId5"/>
          <a:stretch>
            <a:fillRect/>
          </a:stretch>
        </p:blipFill>
        <p:spPr>
          <a:xfrm>
            <a:off x="3311400" y="733608"/>
            <a:ext cx="2400300" cy="42483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ko"/>
              <a:t>Target</a:t>
            </a:r>
            <a:endParaRPr/>
          </a:p>
        </p:txBody>
      </p:sp>
      <p:sp>
        <p:nvSpPr>
          <p:cNvPr id="102" name="Google Shape;102;p17"/>
          <p:cNvSpPr txBox="1">
            <a:spLocks noGrp="1"/>
          </p:cNvSpPr>
          <p:nvPr>
            <p:ph type="body" idx="1"/>
          </p:nvPr>
        </p:nvSpPr>
        <p:spPr>
          <a:xfrm>
            <a:off x="398725" y="1970800"/>
            <a:ext cx="6050700" cy="2583600"/>
          </a:xfrm>
          <a:prstGeom prst="rect">
            <a:avLst/>
          </a:prstGeom>
        </p:spPr>
        <p:txBody>
          <a:bodyPr spcFirstLastPara="1" wrap="square" lIns="91425" tIns="91425" rIns="91425" bIns="91425" anchor="t" anchorCtr="0">
            <a:noAutofit/>
          </a:bodyPr>
          <a:lstStyle/>
          <a:p>
            <a:pPr marL="457200" lvl="0" indent="-349250" algn="l" rtl="0">
              <a:lnSpc>
                <a:spcPct val="150000"/>
              </a:lnSpc>
              <a:spcBef>
                <a:spcPts val="0"/>
              </a:spcBef>
              <a:spcAft>
                <a:spcPts val="0"/>
              </a:spcAft>
              <a:buClr>
                <a:srgbClr val="222222"/>
              </a:buClr>
              <a:buSzPts val="1900"/>
              <a:buAutoNum type="arabicPeriod"/>
            </a:pPr>
            <a:r>
              <a:rPr lang="ko" sz="1900">
                <a:solidFill>
                  <a:srgbClr val="222222"/>
                </a:solidFill>
              </a:rPr>
              <a:t>Offline consumption is more than a Half</a:t>
            </a:r>
            <a:endParaRPr sz="1900">
              <a:solidFill>
                <a:srgbClr val="222222"/>
              </a:solidFill>
            </a:endParaRPr>
          </a:p>
          <a:p>
            <a:pPr marL="457200" lvl="0" indent="-342900" algn="l" rtl="0">
              <a:lnSpc>
                <a:spcPct val="150000"/>
              </a:lnSpc>
              <a:spcBef>
                <a:spcPts val="0"/>
              </a:spcBef>
              <a:spcAft>
                <a:spcPts val="0"/>
              </a:spcAft>
              <a:buClr>
                <a:srgbClr val="222222"/>
              </a:buClr>
              <a:buSzPts val="1800"/>
              <a:buAutoNum type="arabicPeriod"/>
            </a:pPr>
            <a:r>
              <a:rPr lang="ko">
                <a:solidFill>
                  <a:srgbClr val="222222"/>
                </a:solidFill>
              </a:rPr>
              <a:t>60.4% of consumers thought consumption management is important but only 33.6% of consumer wrote the book accounts</a:t>
            </a:r>
            <a:br>
              <a:rPr lang="ko">
                <a:solidFill>
                  <a:srgbClr val="222222"/>
                </a:solidFill>
              </a:rPr>
            </a:br>
            <a:r>
              <a:rPr lang="ko">
                <a:solidFill>
                  <a:srgbClr val="222222"/>
                </a:solidFill>
              </a:rPr>
              <a:t>(inconvenient and unfamiliar)</a:t>
            </a:r>
            <a:endParaRPr>
              <a:solidFill>
                <a:srgbClr val="222222"/>
              </a:solidFill>
            </a:endParaRPr>
          </a:p>
          <a:p>
            <a:pPr marL="0" lvl="0" indent="0" algn="l" rtl="0">
              <a:lnSpc>
                <a:spcPct val="150000"/>
              </a:lnSpc>
              <a:spcBef>
                <a:spcPts val="1200"/>
              </a:spcBef>
              <a:spcAft>
                <a:spcPts val="1200"/>
              </a:spcAft>
              <a:buNone/>
            </a:pPr>
            <a:r>
              <a:rPr lang="ko" sz="1900" b="1">
                <a:solidFill>
                  <a:srgbClr val="222222"/>
                </a:solidFill>
              </a:rPr>
              <a:t>Target -&gt; Offline consumption management</a:t>
            </a:r>
            <a:endParaRPr>
              <a:solidFill>
                <a:srgbClr val="222222"/>
              </a:solidFill>
            </a:endParaRPr>
          </a:p>
        </p:txBody>
      </p:sp>
      <p:sp>
        <p:nvSpPr>
          <p:cNvPr id="103" name="Google Shape;103;p17"/>
          <p:cNvSpPr txBox="1"/>
          <p:nvPr/>
        </p:nvSpPr>
        <p:spPr>
          <a:xfrm>
            <a:off x="0" y="4851000"/>
            <a:ext cx="61722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700">
                <a:latin typeface="Roboto"/>
                <a:ea typeface="Roboto"/>
                <a:cs typeface="Roboto"/>
                <a:sym typeface="Roboto"/>
              </a:rPr>
              <a:t>https://www.itbiznews.com/news/articleView.html?idxno=73524</a:t>
            </a:r>
            <a:endParaRPr sz="700">
              <a:latin typeface="Roboto"/>
              <a:ea typeface="Roboto"/>
              <a:cs typeface="Roboto"/>
              <a:sym typeface="Roboto"/>
            </a:endParaRPr>
          </a:p>
        </p:txBody>
      </p:sp>
      <p:pic>
        <p:nvPicPr>
          <p:cNvPr id="104" name="Google Shape;104;p17"/>
          <p:cNvPicPr preferRelativeResize="0"/>
          <p:nvPr/>
        </p:nvPicPr>
        <p:blipFill>
          <a:blip r:embed="rId3">
            <a:alphaModFix/>
          </a:blip>
          <a:stretch>
            <a:fillRect/>
          </a:stretch>
        </p:blipFill>
        <p:spPr>
          <a:xfrm>
            <a:off x="6506475" y="2463337"/>
            <a:ext cx="2583525" cy="2583525"/>
          </a:xfrm>
          <a:prstGeom prst="rect">
            <a:avLst/>
          </a:prstGeom>
          <a:noFill/>
          <a:ln>
            <a:noFill/>
          </a:ln>
        </p:spPr>
      </p:pic>
      <p:sp>
        <p:nvSpPr>
          <p:cNvPr id="105" name="Google Shape;105;p17"/>
          <p:cNvSpPr/>
          <p:nvPr/>
        </p:nvSpPr>
        <p:spPr>
          <a:xfrm rot="5373591">
            <a:off x="6518571" y="2460110"/>
            <a:ext cx="2499374" cy="2556074"/>
          </a:xfrm>
          <a:prstGeom prst="blockArc">
            <a:avLst>
              <a:gd name="adj1" fmla="val 10841791"/>
              <a:gd name="adj2" fmla="val 313873"/>
              <a:gd name="adj3" fmla="val 24683"/>
            </a:avLst>
          </a:prstGeom>
          <a:noFill/>
          <a:ln w="38100"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Google Shape;106;p17"/>
          <p:cNvPicPr preferRelativeResize="0"/>
          <p:nvPr/>
        </p:nvPicPr>
        <p:blipFill rotWithShape="1">
          <a:blip r:embed="rId4">
            <a:alphaModFix/>
          </a:blip>
          <a:srcRect l="29477" t="25333" r="28412" b="28121"/>
          <a:stretch/>
        </p:blipFill>
        <p:spPr>
          <a:xfrm>
            <a:off x="8743100" y="4683249"/>
            <a:ext cx="347949" cy="3845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62"/>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Demo : AddReceipt</a:t>
            </a:r>
            <a:endParaRPr/>
          </a:p>
        </p:txBody>
      </p:sp>
      <p:pic>
        <p:nvPicPr>
          <p:cNvPr id="581" name="Google Shape;581;p62"/>
          <p:cNvPicPr preferRelativeResize="0"/>
          <p:nvPr/>
        </p:nvPicPr>
        <p:blipFill rotWithShape="1">
          <a:blip r:embed="rId4">
            <a:alphaModFix/>
          </a:blip>
          <a:srcRect l="29477" t="25333" r="28412" b="28121"/>
          <a:stretch/>
        </p:blipFill>
        <p:spPr>
          <a:xfrm>
            <a:off x="8743100" y="4683249"/>
            <a:ext cx="347949" cy="384575"/>
          </a:xfrm>
          <a:prstGeom prst="rect">
            <a:avLst/>
          </a:prstGeom>
          <a:noFill/>
          <a:ln>
            <a:noFill/>
          </a:ln>
        </p:spPr>
      </p:pic>
      <p:pic>
        <p:nvPicPr>
          <p:cNvPr id="2" name="온라인 미디어 1" title="ReceiptMate 영수증추가">
            <a:hlinkClick r:id="" action="ppaction://media"/>
            <a:extLst>
              <a:ext uri="{FF2B5EF4-FFF2-40B4-BE49-F238E27FC236}">
                <a16:creationId xmlns:a16="http://schemas.microsoft.com/office/drawing/2014/main" id="{95DB9D35-CD39-C6A5-2A9A-1B2B76EDA4E3}"/>
              </a:ext>
            </a:extLst>
          </p:cNvPr>
          <p:cNvPicPr>
            <a:picLocks noRot="1" noChangeAspect="1"/>
          </p:cNvPicPr>
          <p:nvPr>
            <a:videoFile r:link="rId1"/>
          </p:nvPr>
        </p:nvPicPr>
        <p:blipFill>
          <a:blip r:embed="rId5"/>
          <a:stretch>
            <a:fillRect/>
          </a:stretch>
        </p:blipFill>
        <p:spPr>
          <a:xfrm>
            <a:off x="3321424" y="781103"/>
            <a:ext cx="2373405" cy="42007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6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Demo : Receipt Detail</a:t>
            </a:r>
            <a:endParaRPr/>
          </a:p>
        </p:txBody>
      </p:sp>
      <p:pic>
        <p:nvPicPr>
          <p:cNvPr id="588" name="Google Shape;588;p63"/>
          <p:cNvPicPr preferRelativeResize="0"/>
          <p:nvPr/>
        </p:nvPicPr>
        <p:blipFill rotWithShape="1">
          <a:blip r:embed="rId4">
            <a:alphaModFix/>
          </a:blip>
          <a:srcRect l="29477" t="25333" r="28412" b="28121"/>
          <a:stretch/>
        </p:blipFill>
        <p:spPr>
          <a:xfrm>
            <a:off x="8743100" y="4683249"/>
            <a:ext cx="347949" cy="384575"/>
          </a:xfrm>
          <a:prstGeom prst="rect">
            <a:avLst/>
          </a:prstGeom>
          <a:noFill/>
          <a:ln>
            <a:noFill/>
          </a:ln>
        </p:spPr>
      </p:pic>
      <p:pic>
        <p:nvPicPr>
          <p:cNvPr id="2" name="온라인 미디어 1" title="ReceiptMate 상세">
            <a:hlinkClick r:id="" action="ppaction://media"/>
            <a:extLst>
              <a:ext uri="{FF2B5EF4-FFF2-40B4-BE49-F238E27FC236}">
                <a16:creationId xmlns:a16="http://schemas.microsoft.com/office/drawing/2014/main" id="{92361205-19F2-DD45-0D27-EDC63867129A}"/>
              </a:ext>
            </a:extLst>
          </p:cNvPr>
          <p:cNvPicPr>
            <a:picLocks noRot="1" noChangeAspect="1"/>
          </p:cNvPicPr>
          <p:nvPr>
            <a:videoFile r:link="rId1"/>
          </p:nvPr>
        </p:nvPicPr>
        <p:blipFill>
          <a:blip r:embed="rId5"/>
          <a:stretch>
            <a:fillRect/>
          </a:stretch>
        </p:blipFill>
        <p:spPr>
          <a:xfrm>
            <a:off x="3285439" y="727610"/>
            <a:ext cx="2452221" cy="43402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6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Demo : Analysis</a:t>
            </a:r>
            <a:endParaRPr/>
          </a:p>
        </p:txBody>
      </p:sp>
      <p:pic>
        <p:nvPicPr>
          <p:cNvPr id="595" name="Google Shape;595;p64"/>
          <p:cNvPicPr preferRelativeResize="0"/>
          <p:nvPr/>
        </p:nvPicPr>
        <p:blipFill rotWithShape="1">
          <a:blip r:embed="rId4">
            <a:alphaModFix/>
          </a:blip>
          <a:srcRect l="29477" t="25333" r="28412" b="28121"/>
          <a:stretch/>
        </p:blipFill>
        <p:spPr>
          <a:xfrm>
            <a:off x="8743100" y="4683249"/>
            <a:ext cx="347949" cy="384575"/>
          </a:xfrm>
          <a:prstGeom prst="rect">
            <a:avLst/>
          </a:prstGeom>
          <a:noFill/>
          <a:ln>
            <a:noFill/>
          </a:ln>
        </p:spPr>
      </p:pic>
      <p:pic>
        <p:nvPicPr>
          <p:cNvPr id="2" name="온라인 미디어 1" title="ReceiptMate 분석">
            <a:hlinkClick r:id="" action="ppaction://media"/>
            <a:extLst>
              <a:ext uri="{FF2B5EF4-FFF2-40B4-BE49-F238E27FC236}">
                <a16:creationId xmlns:a16="http://schemas.microsoft.com/office/drawing/2014/main" id="{9DB891CC-FF6E-0CD5-5693-A1C1640DEF6B}"/>
              </a:ext>
            </a:extLst>
          </p:cNvPr>
          <p:cNvPicPr>
            <a:picLocks noRot="1" noChangeAspect="1"/>
          </p:cNvPicPr>
          <p:nvPr>
            <a:videoFile r:link="rId1"/>
          </p:nvPr>
        </p:nvPicPr>
        <p:blipFill>
          <a:blip r:embed="rId5"/>
          <a:stretch>
            <a:fillRect/>
          </a:stretch>
        </p:blipFill>
        <p:spPr>
          <a:xfrm>
            <a:off x="3312334" y="766632"/>
            <a:ext cx="2398432" cy="42450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6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Demo : Settings</a:t>
            </a:r>
            <a:endParaRPr/>
          </a:p>
        </p:txBody>
      </p:sp>
      <p:pic>
        <p:nvPicPr>
          <p:cNvPr id="602" name="Google Shape;602;p65"/>
          <p:cNvPicPr preferRelativeResize="0"/>
          <p:nvPr/>
        </p:nvPicPr>
        <p:blipFill rotWithShape="1">
          <a:blip r:embed="rId4">
            <a:alphaModFix/>
          </a:blip>
          <a:srcRect l="29477" t="25333" r="28412" b="28121"/>
          <a:stretch/>
        </p:blipFill>
        <p:spPr>
          <a:xfrm>
            <a:off x="8743100" y="4683249"/>
            <a:ext cx="347949" cy="384575"/>
          </a:xfrm>
          <a:prstGeom prst="rect">
            <a:avLst/>
          </a:prstGeom>
          <a:noFill/>
          <a:ln>
            <a:noFill/>
          </a:ln>
        </p:spPr>
      </p:pic>
      <p:pic>
        <p:nvPicPr>
          <p:cNvPr id="2" name="온라인 미디어 1" title="ReceiptMate 내정보">
            <a:hlinkClick r:id="" action="ppaction://media"/>
            <a:extLst>
              <a:ext uri="{FF2B5EF4-FFF2-40B4-BE49-F238E27FC236}">
                <a16:creationId xmlns:a16="http://schemas.microsoft.com/office/drawing/2014/main" id="{B09D0CCB-4D45-EB5C-6C9A-5330E99A231D}"/>
              </a:ext>
            </a:extLst>
          </p:cNvPr>
          <p:cNvPicPr>
            <a:picLocks noRot="1" noChangeAspect="1"/>
          </p:cNvPicPr>
          <p:nvPr>
            <a:videoFile r:link="rId1"/>
          </p:nvPr>
        </p:nvPicPr>
        <p:blipFill>
          <a:blip r:embed="rId5"/>
          <a:stretch>
            <a:fillRect/>
          </a:stretch>
        </p:blipFill>
        <p:spPr>
          <a:xfrm>
            <a:off x="3308972" y="734561"/>
            <a:ext cx="2405156" cy="42569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6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Test Result</a:t>
            </a:r>
            <a:endParaRPr/>
          </a:p>
        </p:txBody>
      </p:sp>
      <p:pic>
        <p:nvPicPr>
          <p:cNvPr id="609" name="Google Shape;609;p66"/>
          <p:cNvPicPr preferRelativeResize="0"/>
          <p:nvPr/>
        </p:nvPicPr>
        <p:blipFill rotWithShape="1">
          <a:blip r:embed="rId3">
            <a:alphaModFix/>
          </a:blip>
          <a:srcRect l="29477" t="25333" r="28412" b="28121"/>
          <a:stretch/>
        </p:blipFill>
        <p:spPr>
          <a:xfrm>
            <a:off x="8743100" y="4683249"/>
            <a:ext cx="347949" cy="384575"/>
          </a:xfrm>
          <a:prstGeom prst="rect">
            <a:avLst/>
          </a:prstGeom>
          <a:noFill/>
          <a:ln>
            <a:noFill/>
          </a:ln>
        </p:spPr>
      </p:pic>
      <p:graphicFrame>
        <p:nvGraphicFramePr>
          <p:cNvPr id="610" name="Google Shape;610;p66"/>
          <p:cNvGraphicFramePr/>
          <p:nvPr/>
        </p:nvGraphicFramePr>
        <p:xfrm>
          <a:off x="238125" y="800975"/>
          <a:ext cx="8667750" cy="4205880"/>
        </p:xfrm>
        <a:graphic>
          <a:graphicData uri="http://schemas.openxmlformats.org/drawingml/2006/table">
            <a:tbl>
              <a:tblPr>
                <a:noFill/>
                <a:tableStyleId>{5685D68F-E01F-4D23-8DA2-9E25959EFF95}</a:tableStyleId>
              </a:tblPr>
              <a:tblGrid>
                <a:gridCol w="1152800">
                  <a:extLst>
                    <a:ext uri="{9D8B030D-6E8A-4147-A177-3AD203B41FA5}">
                      <a16:colId xmlns:a16="http://schemas.microsoft.com/office/drawing/2014/main" val="20000"/>
                    </a:ext>
                  </a:extLst>
                </a:gridCol>
                <a:gridCol w="1251150">
                  <a:extLst>
                    <a:ext uri="{9D8B030D-6E8A-4147-A177-3AD203B41FA5}">
                      <a16:colId xmlns:a16="http://schemas.microsoft.com/office/drawing/2014/main" val="20001"/>
                    </a:ext>
                  </a:extLst>
                </a:gridCol>
                <a:gridCol w="1086950">
                  <a:extLst>
                    <a:ext uri="{9D8B030D-6E8A-4147-A177-3AD203B41FA5}">
                      <a16:colId xmlns:a16="http://schemas.microsoft.com/office/drawing/2014/main" val="20002"/>
                    </a:ext>
                  </a:extLst>
                </a:gridCol>
                <a:gridCol w="772375">
                  <a:extLst>
                    <a:ext uri="{9D8B030D-6E8A-4147-A177-3AD203B41FA5}">
                      <a16:colId xmlns:a16="http://schemas.microsoft.com/office/drawing/2014/main" val="20003"/>
                    </a:ext>
                  </a:extLst>
                </a:gridCol>
                <a:gridCol w="4404475">
                  <a:extLst>
                    <a:ext uri="{9D8B030D-6E8A-4147-A177-3AD203B41FA5}">
                      <a16:colId xmlns:a16="http://schemas.microsoft.com/office/drawing/2014/main" val="20004"/>
                    </a:ext>
                  </a:extLst>
                </a:gridCol>
              </a:tblGrid>
              <a:tr h="280000">
                <a:tc>
                  <a:txBody>
                    <a:bodyPr/>
                    <a:lstStyle/>
                    <a:p>
                      <a:pPr marL="0" lvl="0" indent="0" algn="ctr" rtl="0">
                        <a:spcBef>
                          <a:spcPts val="0"/>
                        </a:spcBef>
                        <a:spcAft>
                          <a:spcPts val="0"/>
                        </a:spcAft>
                        <a:buNone/>
                      </a:pPr>
                      <a:r>
                        <a:rPr lang="ko" sz="1100" b="1">
                          <a:solidFill>
                            <a:schemeClr val="lt1"/>
                          </a:solidFill>
                        </a:rPr>
                        <a:t>Endpoint</a:t>
                      </a:r>
                      <a:endParaRPr sz="1100" b="1">
                        <a:solidFill>
                          <a:schemeClr val="lt1"/>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ko" sz="1100" b="1">
                          <a:solidFill>
                            <a:schemeClr val="lt1"/>
                          </a:solidFill>
                        </a:rPr>
                        <a:t>Domain</a:t>
                      </a:r>
                      <a:endParaRPr sz="1100" b="1">
                        <a:solidFill>
                          <a:schemeClr val="lt1"/>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ko" sz="1100" b="1">
                          <a:solidFill>
                            <a:schemeClr val="lt1"/>
                          </a:solidFill>
                        </a:rPr>
                        <a:t>Type</a:t>
                      </a:r>
                      <a:endParaRPr sz="1100" b="1">
                        <a:solidFill>
                          <a:schemeClr val="lt1"/>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ko" sz="1100" b="1">
                          <a:solidFill>
                            <a:schemeClr val="lt1"/>
                          </a:solidFill>
                        </a:rPr>
                        <a:t>Result</a:t>
                      </a:r>
                      <a:endParaRPr sz="1100" b="1">
                        <a:solidFill>
                          <a:schemeClr val="lt1"/>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ko" sz="1100" b="1">
                          <a:solidFill>
                            <a:schemeClr val="lt1"/>
                          </a:solidFill>
                        </a:rPr>
                        <a:t>Notes</a:t>
                      </a:r>
                      <a:endParaRPr sz="1100" b="1">
                        <a:solidFill>
                          <a:schemeClr val="lt1"/>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80000">
                <a:tc>
                  <a:txBody>
                    <a:bodyPr/>
                    <a:lstStyle/>
                    <a:p>
                      <a:pPr marL="0" lvl="0" indent="0" algn="ctr" rtl="0">
                        <a:spcBef>
                          <a:spcPts val="0"/>
                        </a:spcBef>
                        <a:spcAft>
                          <a:spcPts val="0"/>
                        </a:spcAft>
                        <a:buNone/>
                      </a:pPr>
                      <a:r>
                        <a:rPr lang="ko" sz="1100"/>
                        <a:t>Backend</a:t>
                      </a:r>
                      <a:endParaRPr sz="1100"/>
                    </a:p>
                  </a:txBody>
                  <a:tcPr marL="91425" marR="91425" marT="91425" marB="91425" anchor="ctr">
                    <a:lnT w="9525" cap="flat" cmpd="sng">
                      <a:solidFill>
                        <a:schemeClr val="dk2"/>
                      </a:solidFill>
                      <a:prstDash val="solid"/>
                      <a:round/>
                      <a:headEnd type="none" w="sm" len="sm"/>
                      <a:tailEnd type="none" w="sm" len="sm"/>
                    </a:lnT>
                  </a:tcPr>
                </a:tc>
                <a:tc>
                  <a:txBody>
                    <a:bodyPr/>
                    <a:lstStyle/>
                    <a:p>
                      <a:pPr marL="0" lvl="0" indent="0" algn="ctr" rtl="0">
                        <a:spcBef>
                          <a:spcPts val="0"/>
                        </a:spcBef>
                        <a:spcAft>
                          <a:spcPts val="0"/>
                        </a:spcAft>
                        <a:buNone/>
                      </a:pPr>
                      <a:r>
                        <a:rPr lang="ko" sz="1100"/>
                        <a:t>User</a:t>
                      </a:r>
                      <a:endParaRPr sz="1100"/>
                    </a:p>
                  </a:txBody>
                  <a:tcPr marL="91425" marR="91425" marT="91425" marB="91425" anchor="ctr">
                    <a:lnT w="9525" cap="flat" cmpd="sng">
                      <a:solidFill>
                        <a:schemeClr val="dk2"/>
                      </a:solidFill>
                      <a:prstDash val="solid"/>
                      <a:round/>
                      <a:headEnd type="none" w="sm" len="sm"/>
                      <a:tailEnd type="none" w="sm" len="sm"/>
                    </a:lnT>
                  </a:tcPr>
                </a:tc>
                <a:tc>
                  <a:txBody>
                    <a:bodyPr/>
                    <a:lstStyle/>
                    <a:p>
                      <a:pPr marL="0" lvl="0" indent="0" algn="ctr" rtl="0">
                        <a:spcBef>
                          <a:spcPts val="0"/>
                        </a:spcBef>
                        <a:spcAft>
                          <a:spcPts val="0"/>
                        </a:spcAft>
                        <a:buNone/>
                      </a:pPr>
                      <a:r>
                        <a:rPr lang="ko" sz="1100"/>
                        <a:t>Integration </a:t>
                      </a:r>
                      <a:endParaRPr sz="1100"/>
                    </a:p>
                  </a:txBody>
                  <a:tcPr marL="91425" marR="91425" marT="91425" marB="91425" anchor="ctr">
                    <a:lnT w="9525" cap="flat" cmpd="sng">
                      <a:solidFill>
                        <a:schemeClr val="dk2"/>
                      </a:solidFill>
                      <a:prstDash val="solid"/>
                      <a:round/>
                      <a:headEnd type="none" w="sm" len="sm"/>
                      <a:tailEnd type="none" w="sm" len="sm"/>
                    </a:lnT>
                  </a:tcPr>
                </a:tc>
                <a:tc>
                  <a:txBody>
                    <a:bodyPr/>
                    <a:lstStyle/>
                    <a:p>
                      <a:pPr marL="0" lvl="0" indent="0" algn="ctr" rtl="0">
                        <a:spcBef>
                          <a:spcPts val="0"/>
                        </a:spcBef>
                        <a:spcAft>
                          <a:spcPts val="0"/>
                        </a:spcAft>
                        <a:buNone/>
                      </a:pPr>
                      <a:r>
                        <a:rPr lang="ko" sz="1100"/>
                        <a:t>Pass</a:t>
                      </a:r>
                      <a:endParaRPr sz="1100"/>
                    </a:p>
                  </a:txBody>
                  <a:tcPr marL="91425" marR="91425" marT="91425" marB="91425" anchor="ctr">
                    <a:lnT w="9525" cap="flat" cmpd="sng">
                      <a:solidFill>
                        <a:schemeClr val="dk2"/>
                      </a:solidFill>
                      <a:prstDash val="solid"/>
                      <a:round/>
                      <a:headEnd type="none" w="sm" len="sm"/>
                      <a:tailEnd type="none" w="sm" len="sm"/>
                    </a:lnT>
                  </a:tcPr>
                </a:tc>
                <a:tc>
                  <a:txBody>
                    <a:bodyPr/>
                    <a:lstStyle/>
                    <a:p>
                      <a:pPr marL="0" lvl="0" indent="0" algn="ctr" rtl="0">
                        <a:spcBef>
                          <a:spcPts val="0"/>
                        </a:spcBef>
                        <a:spcAft>
                          <a:spcPts val="0"/>
                        </a:spcAft>
                        <a:buNone/>
                      </a:pPr>
                      <a:r>
                        <a:rPr lang="ko" sz="1100"/>
                        <a:t>Logic of finding login email should be revised for security</a:t>
                      </a:r>
                      <a:endParaRPr sz="1100"/>
                    </a:p>
                  </a:txBody>
                  <a:tcPr marL="91425" marR="91425" marT="91425" marB="91425" anchor="ctr">
                    <a:lnT w="9525" cap="flat" cmpd="sng">
                      <a:solidFill>
                        <a:schemeClr val="dk2"/>
                      </a:solidFill>
                      <a:prstDash val="solid"/>
                      <a:round/>
                      <a:headEnd type="none" w="sm" len="sm"/>
                      <a:tailEnd type="none" w="sm" len="sm"/>
                    </a:lnT>
                  </a:tcPr>
                </a:tc>
                <a:extLst>
                  <a:ext uri="{0D108BD9-81ED-4DB2-BD59-A6C34878D82A}">
                    <a16:rowId xmlns:a16="http://schemas.microsoft.com/office/drawing/2014/main" val="10001"/>
                  </a:ext>
                </a:extLst>
              </a:tr>
              <a:tr h="280000">
                <a:tc>
                  <a:txBody>
                    <a:bodyPr/>
                    <a:lstStyle/>
                    <a:p>
                      <a:pPr marL="0" lvl="0" indent="0" algn="ctr" rtl="0">
                        <a:spcBef>
                          <a:spcPts val="0"/>
                        </a:spcBef>
                        <a:spcAft>
                          <a:spcPts val="0"/>
                        </a:spcAft>
                        <a:buNone/>
                      </a:pPr>
                      <a:r>
                        <a:rPr lang="ko" sz="1100"/>
                        <a:t>Backend</a:t>
                      </a:r>
                      <a:endParaRPr sz="1100"/>
                    </a:p>
                  </a:txBody>
                  <a:tcPr marL="91425" marR="91425" marT="91425" marB="91425" anchor="ctr"/>
                </a:tc>
                <a:tc>
                  <a:txBody>
                    <a:bodyPr/>
                    <a:lstStyle/>
                    <a:p>
                      <a:pPr marL="0" lvl="0" indent="0" algn="ctr" rtl="0">
                        <a:spcBef>
                          <a:spcPts val="0"/>
                        </a:spcBef>
                        <a:spcAft>
                          <a:spcPts val="0"/>
                        </a:spcAft>
                        <a:buNone/>
                      </a:pPr>
                      <a:r>
                        <a:rPr lang="ko" sz="1100"/>
                        <a:t>Receipt</a:t>
                      </a:r>
                      <a:endParaRPr sz="1100"/>
                    </a:p>
                  </a:txBody>
                  <a:tcPr marL="91425" marR="91425" marT="91425" marB="91425" anchor="ctr"/>
                </a:tc>
                <a:tc>
                  <a:txBody>
                    <a:bodyPr/>
                    <a:lstStyle/>
                    <a:p>
                      <a:pPr marL="0" lvl="0" indent="0" algn="ctr" rtl="0">
                        <a:spcBef>
                          <a:spcPts val="0"/>
                        </a:spcBef>
                        <a:spcAft>
                          <a:spcPts val="0"/>
                        </a:spcAft>
                        <a:buNone/>
                      </a:pPr>
                      <a:r>
                        <a:rPr lang="ko" sz="1100"/>
                        <a:t>Integration</a:t>
                      </a:r>
                      <a:endParaRPr sz="1100"/>
                    </a:p>
                  </a:txBody>
                  <a:tcPr marL="91425" marR="91425" marT="91425" marB="91425" anchor="ctr"/>
                </a:tc>
                <a:tc>
                  <a:txBody>
                    <a:bodyPr/>
                    <a:lstStyle/>
                    <a:p>
                      <a:pPr marL="0" lvl="0" indent="0" algn="ctr" rtl="0">
                        <a:spcBef>
                          <a:spcPts val="0"/>
                        </a:spcBef>
                        <a:spcAft>
                          <a:spcPts val="0"/>
                        </a:spcAft>
                        <a:buNone/>
                      </a:pPr>
                      <a:r>
                        <a:rPr lang="ko" sz="1100"/>
                        <a:t>Pass</a:t>
                      </a:r>
                      <a:endParaRPr sz="1100"/>
                    </a:p>
                  </a:txBody>
                  <a:tcPr marL="91425" marR="91425" marT="91425" marB="91425" anchor="ctr"/>
                </a:tc>
                <a:tc>
                  <a:txBody>
                    <a:bodyPr/>
                    <a:lstStyle/>
                    <a:p>
                      <a:pPr marL="0" lvl="0" indent="0" algn="ctr" rtl="0">
                        <a:spcBef>
                          <a:spcPts val="0"/>
                        </a:spcBef>
                        <a:spcAft>
                          <a:spcPts val="0"/>
                        </a:spcAft>
                        <a:buNone/>
                      </a:pPr>
                      <a:r>
                        <a:rPr lang="ko" sz="1100"/>
                        <a:t>Updating needs delete and recreate, so it should be more robust</a:t>
                      </a:r>
                      <a:endParaRPr sz="1100"/>
                    </a:p>
                  </a:txBody>
                  <a:tcPr marL="91425" marR="91425" marT="91425" marB="91425" anchor="ctr"/>
                </a:tc>
                <a:extLst>
                  <a:ext uri="{0D108BD9-81ED-4DB2-BD59-A6C34878D82A}">
                    <a16:rowId xmlns:a16="http://schemas.microsoft.com/office/drawing/2014/main" val="10002"/>
                  </a:ext>
                </a:extLst>
              </a:tr>
              <a:tr h="280000">
                <a:tc>
                  <a:txBody>
                    <a:bodyPr/>
                    <a:lstStyle/>
                    <a:p>
                      <a:pPr marL="0" lvl="0" indent="0" algn="ctr" rtl="0">
                        <a:spcBef>
                          <a:spcPts val="0"/>
                        </a:spcBef>
                        <a:spcAft>
                          <a:spcPts val="0"/>
                        </a:spcAft>
                        <a:buNone/>
                      </a:pPr>
                      <a:r>
                        <a:rPr lang="ko" sz="1100"/>
                        <a:t>Backend</a:t>
                      </a:r>
                      <a:endParaRPr sz="1100"/>
                    </a:p>
                  </a:txBody>
                  <a:tcPr marL="91425" marR="91425" marT="91425" marB="91425" anchor="ctr"/>
                </a:tc>
                <a:tc>
                  <a:txBody>
                    <a:bodyPr/>
                    <a:lstStyle/>
                    <a:p>
                      <a:pPr marL="0" lvl="0" indent="0" algn="ctr" rtl="0">
                        <a:spcBef>
                          <a:spcPts val="0"/>
                        </a:spcBef>
                        <a:spcAft>
                          <a:spcPts val="0"/>
                        </a:spcAft>
                        <a:buNone/>
                      </a:pPr>
                      <a:r>
                        <a:rPr lang="ko" sz="1100"/>
                        <a:t>Picture</a:t>
                      </a:r>
                      <a:endParaRPr sz="1100"/>
                    </a:p>
                  </a:txBody>
                  <a:tcPr marL="91425" marR="91425" marT="91425" marB="91425" anchor="ctr"/>
                </a:tc>
                <a:tc>
                  <a:txBody>
                    <a:bodyPr/>
                    <a:lstStyle/>
                    <a:p>
                      <a:pPr marL="0" lvl="0" indent="0" algn="ctr" rtl="0">
                        <a:spcBef>
                          <a:spcPts val="0"/>
                        </a:spcBef>
                        <a:spcAft>
                          <a:spcPts val="0"/>
                        </a:spcAft>
                        <a:buNone/>
                      </a:pPr>
                      <a:r>
                        <a:rPr lang="ko" sz="1100"/>
                        <a:t>Integration</a:t>
                      </a:r>
                      <a:endParaRPr sz="1100"/>
                    </a:p>
                  </a:txBody>
                  <a:tcPr marL="91425" marR="91425" marT="91425" marB="91425" anchor="ctr"/>
                </a:tc>
                <a:tc>
                  <a:txBody>
                    <a:bodyPr/>
                    <a:lstStyle/>
                    <a:p>
                      <a:pPr marL="0" lvl="0" indent="0" algn="ctr" rtl="0">
                        <a:spcBef>
                          <a:spcPts val="0"/>
                        </a:spcBef>
                        <a:spcAft>
                          <a:spcPts val="0"/>
                        </a:spcAft>
                        <a:buNone/>
                      </a:pPr>
                      <a:r>
                        <a:rPr lang="ko" sz="1100"/>
                        <a:t>Pass</a:t>
                      </a:r>
                      <a:endParaRPr sz="1100"/>
                    </a:p>
                  </a:txBody>
                  <a:tcPr marL="91425" marR="91425" marT="91425" marB="91425" anchor="ctr"/>
                </a:tc>
                <a:tc>
                  <a:txBody>
                    <a:bodyPr/>
                    <a:lstStyle/>
                    <a:p>
                      <a:pPr marL="0" lvl="0" indent="0" algn="ctr" rtl="0">
                        <a:spcBef>
                          <a:spcPts val="0"/>
                        </a:spcBef>
                        <a:spcAft>
                          <a:spcPts val="0"/>
                        </a:spcAft>
                        <a:buNone/>
                      </a:pPr>
                      <a:endParaRPr sz="1100"/>
                    </a:p>
                  </a:txBody>
                  <a:tcPr marL="91425" marR="91425" marT="91425" marB="91425" anchor="ctr"/>
                </a:tc>
                <a:extLst>
                  <a:ext uri="{0D108BD9-81ED-4DB2-BD59-A6C34878D82A}">
                    <a16:rowId xmlns:a16="http://schemas.microsoft.com/office/drawing/2014/main" val="10003"/>
                  </a:ext>
                </a:extLst>
              </a:tr>
              <a:tr h="280000">
                <a:tc>
                  <a:txBody>
                    <a:bodyPr/>
                    <a:lstStyle/>
                    <a:p>
                      <a:pPr marL="0" lvl="0" indent="0" algn="ctr" rtl="0">
                        <a:spcBef>
                          <a:spcPts val="0"/>
                        </a:spcBef>
                        <a:spcAft>
                          <a:spcPts val="0"/>
                        </a:spcAft>
                        <a:buNone/>
                      </a:pPr>
                      <a:r>
                        <a:rPr lang="ko" sz="1100"/>
                        <a:t>Backend</a:t>
                      </a:r>
                      <a:endParaRPr sz="1100"/>
                    </a:p>
                  </a:txBody>
                  <a:tcPr marL="91425" marR="91425" marT="91425" marB="91425" anchor="ctr"/>
                </a:tc>
                <a:tc>
                  <a:txBody>
                    <a:bodyPr/>
                    <a:lstStyle/>
                    <a:p>
                      <a:pPr marL="0" lvl="0" indent="0" algn="ctr" rtl="0">
                        <a:spcBef>
                          <a:spcPts val="0"/>
                        </a:spcBef>
                        <a:spcAft>
                          <a:spcPts val="0"/>
                        </a:spcAft>
                        <a:buNone/>
                      </a:pPr>
                      <a:r>
                        <a:rPr lang="ko" sz="1100"/>
                        <a:t>File</a:t>
                      </a:r>
                      <a:endParaRPr sz="1100"/>
                    </a:p>
                  </a:txBody>
                  <a:tcPr marL="91425" marR="91425" marT="91425" marB="91425" anchor="ctr"/>
                </a:tc>
                <a:tc>
                  <a:txBody>
                    <a:bodyPr/>
                    <a:lstStyle/>
                    <a:p>
                      <a:pPr marL="0" lvl="0" indent="0" algn="ctr" rtl="0">
                        <a:spcBef>
                          <a:spcPts val="0"/>
                        </a:spcBef>
                        <a:spcAft>
                          <a:spcPts val="0"/>
                        </a:spcAft>
                        <a:buNone/>
                      </a:pPr>
                      <a:r>
                        <a:rPr lang="ko" sz="1100"/>
                        <a:t>Integration</a:t>
                      </a:r>
                      <a:endParaRPr sz="1100"/>
                    </a:p>
                  </a:txBody>
                  <a:tcPr marL="91425" marR="91425" marT="91425" marB="91425" anchor="ctr"/>
                </a:tc>
                <a:tc>
                  <a:txBody>
                    <a:bodyPr/>
                    <a:lstStyle/>
                    <a:p>
                      <a:pPr marL="0" lvl="0" indent="0" algn="ctr" rtl="0">
                        <a:spcBef>
                          <a:spcPts val="0"/>
                        </a:spcBef>
                        <a:spcAft>
                          <a:spcPts val="0"/>
                        </a:spcAft>
                        <a:buNone/>
                      </a:pPr>
                      <a:r>
                        <a:rPr lang="ko" sz="1100"/>
                        <a:t>Pass</a:t>
                      </a:r>
                      <a:endParaRPr sz="1100"/>
                    </a:p>
                  </a:txBody>
                  <a:tcPr marL="91425" marR="91425" marT="91425" marB="91425" anchor="ctr"/>
                </a:tc>
                <a:tc>
                  <a:txBody>
                    <a:bodyPr/>
                    <a:lstStyle/>
                    <a:p>
                      <a:pPr marL="0" lvl="0" indent="0" algn="ctr" rtl="0">
                        <a:spcBef>
                          <a:spcPts val="0"/>
                        </a:spcBef>
                        <a:spcAft>
                          <a:spcPts val="0"/>
                        </a:spcAft>
                        <a:buNone/>
                      </a:pPr>
                      <a:r>
                        <a:rPr lang="ko" sz="1100"/>
                        <a:t>Save functions should be refactored</a:t>
                      </a:r>
                      <a:endParaRPr sz="1100"/>
                    </a:p>
                  </a:txBody>
                  <a:tcPr marL="91425" marR="91425" marT="91425" marB="91425" anchor="ctr"/>
                </a:tc>
                <a:extLst>
                  <a:ext uri="{0D108BD9-81ED-4DB2-BD59-A6C34878D82A}">
                    <a16:rowId xmlns:a16="http://schemas.microsoft.com/office/drawing/2014/main" val="10004"/>
                  </a:ext>
                </a:extLst>
              </a:tr>
              <a:tr h="280000">
                <a:tc>
                  <a:txBody>
                    <a:bodyPr/>
                    <a:lstStyle/>
                    <a:p>
                      <a:pPr marL="0" lvl="0" indent="0" algn="ctr" rtl="0">
                        <a:spcBef>
                          <a:spcPts val="0"/>
                        </a:spcBef>
                        <a:spcAft>
                          <a:spcPts val="0"/>
                        </a:spcAft>
                        <a:buNone/>
                      </a:pPr>
                      <a:r>
                        <a:rPr lang="ko" sz="1100"/>
                        <a:t>Backend</a:t>
                      </a:r>
                      <a:endParaRPr sz="1100"/>
                    </a:p>
                  </a:txBody>
                  <a:tcPr marL="91425" marR="91425" marT="91425" marB="91425" anchor="ctr"/>
                </a:tc>
                <a:tc>
                  <a:txBody>
                    <a:bodyPr/>
                    <a:lstStyle/>
                    <a:p>
                      <a:pPr marL="0" lvl="0" indent="0" algn="ctr" rtl="0">
                        <a:spcBef>
                          <a:spcPts val="0"/>
                        </a:spcBef>
                        <a:spcAft>
                          <a:spcPts val="0"/>
                        </a:spcAft>
                        <a:buNone/>
                      </a:pPr>
                      <a:r>
                        <a:rPr lang="ko" sz="1100"/>
                        <a:t>Analysis</a:t>
                      </a:r>
                      <a:endParaRPr sz="1100"/>
                    </a:p>
                  </a:txBody>
                  <a:tcPr marL="91425" marR="91425" marT="91425" marB="91425" anchor="ctr"/>
                </a:tc>
                <a:tc>
                  <a:txBody>
                    <a:bodyPr/>
                    <a:lstStyle/>
                    <a:p>
                      <a:pPr marL="0" lvl="0" indent="0" algn="ctr" rtl="0">
                        <a:spcBef>
                          <a:spcPts val="0"/>
                        </a:spcBef>
                        <a:spcAft>
                          <a:spcPts val="0"/>
                        </a:spcAft>
                        <a:buNone/>
                      </a:pPr>
                      <a:r>
                        <a:rPr lang="ko" sz="1100"/>
                        <a:t>Integration</a:t>
                      </a:r>
                      <a:endParaRPr sz="1100"/>
                    </a:p>
                  </a:txBody>
                  <a:tcPr marL="91425" marR="91425" marT="91425" marB="91425" anchor="ctr"/>
                </a:tc>
                <a:tc>
                  <a:txBody>
                    <a:bodyPr/>
                    <a:lstStyle/>
                    <a:p>
                      <a:pPr marL="0" lvl="0" indent="0" algn="ctr" rtl="0">
                        <a:spcBef>
                          <a:spcPts val="0"/>
                        </a:spcBef>
                        <a:spcAft>
                          <a:spcPts val="0"/>
                        </a:spcAft>
                        <a:buNone/>
                      </a:pPr>
                      <a:r>
                        <a:rPr lang="ko" sz="1100"/>
                        <a:t>Pass</a:t>
                      </a:r>
                      <a:endParaRPr sz="1100"/>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endParaRPr sz="1100"/>
                    </a:p>
                  </a:txBody>
                  <a:tcPr marL="91425" marR="91425" marT="91425" marB="91425" anchor="ctr"/>
                </a:tc>
                <a:extLst>
                  <a:ext uri="{0D108BD9-81ED-4DB2-BD59-A6C34878D82A}">
                    <a16:rowId xmlns:a16="http://schemas.microsoft.com/office/drawing/2014/main" val="10005"/>
                  </a:ext>
                </a:extLst>
              </a:tr>
              <a:tr h="280000">
                <a:tc>
                  <a:txBody>
                    <a:bodyPr/>
                    <a:lstStyle/>
                    <a:p>
                      <a:pPr marL="0" lvl="0" indent="0" algn="ctr" rtl="0">
                        <a:spcBef>
                          <a:spcPts val="0"/>
                        </a:spcBef>
                        <a:spcAft>
                          <a:spcPts val="0"/>
                        </a:spcAft>
                        <a:buNone/>
                      </a:pPr>
                      <a:r>
                        <a:rPr lang="ko" sz="1100"/>
                        <a:t>Frontend</a:t>
                      </a:r>
                      <a:endParaRPr sz="1100"/>
                    </a:p>
                  </a:txBody>
                  <a:tcPr marL="91425" marR="91425" marT="91425" marB="91425" anchor="ctr"/>
                </a:tc>
                <a:tc>
                  <a:txBody>
                    <a:bodyPr/>
                    <a:lstStyle/>
                    <a:p>
                      <a:pPr marL="0" lvl="0" indent="0" algn="ctr" rtl="0">
                        <a:spcBef>
                          <a:spcPts val="0"/>
                        </a:spcBef>
                        <a:spcAft>
                          <a:spcPts val="0"/>
                        </a:spcAft>
                        <a:buNone/>
                      </a:pPr>
                      <a:r>
                        <a:rPr lang="ko" sz="1100"/>
                        <a:t>User</a:t>
                      </a:r>
                      <a:endParaRPr sz="1100"/>
                    </a:p>
                  </a:txBody>
                  <a:tcPr marL="91425" marR="91425" marT="91425" marB="91425" anchor="ctr"/>
                </a:tc>
                <a:tc>
                  <a:txBody>
                    <a:bodyPr/>
                    <a:lstStyle/>
                    <a:p>
                      <a:pPr marL="0" lvl="0" indent="0" algn="ctr" rtl="0">
                        <a:spcBef>
                          <a:spcPts val="0"/>
                        </a:spcBef>
                        <a:spcAft>
                          <a:spcPts val="0"/>
                        </a:spcAft>
                        <a:buNone/>
                      </a:pPr>
                      <a:r>
                        <a:rPr lang="ko" sz="1100"/>
                        <a:t>E2E</a:t>
                      </a:r>
                      <a:endParaRPr sz="11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ko" sz="1100"/>
                        <a:t>Pass</a:t>
                      </a:r>
                      <a:endParaRPr sz="11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endParaRPr sz="1100"/>
                    </a:p>
                  </a:txBody>
                  <a:tcPr marL="91425" marR="91425" marT="91425" marB="91425" anchor="ctr">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280000">
                <a:tc>
                  <a:txBody>
                    <a:bodyPr/>
                    <a:lstStyle/>
                    <a:p>
                      <a:pPr marL="0" lvl="0" indent="0" algn="ctr" rtl="0">
                        <a:spcBef>
                          <a:spcPts val="0"/>
                        </a:spcBef>
                        <a:spcAft>
                          <a:spcPts val="0"/>
                        </a:spcAft>
                        <a:buNone/>
                      </a:pPr>
                      <a:r>
                        <a:rPr lang="ko" sz="1100"/>
                        <a:t>Frontend</a:t>
                      </a:r>
                      <a:endParaRPr sz="1100"/>
                    </a:p>
                  </a:txBody>
                  <a:tcPr marL="91425" marR="91425" marT="91425" marB="91425" anchor="ctr"/>
                </a:tc>
                <a:tc>
                  <a:txBody>
                    <a:bodyPr/>
                    <a:lstStyle/>
                    <a:p>
                      <a:pPr marL="0" lvl="0" indent="0" algn="ctr" rtl="0">
                        <a:spcBef>
                          <a:spcPts val="0"/>
                        </a:spcBef>
                        <a:spcAft>
                          <a:spcPts val="0"/>
                        </a:spcAft>
                        <a:buNone/>
                      </a:pPr>
                      <a:r>
                        <a:rPr lang="ko" sz="1100"/>
                        <a:t>Receipt</a:t>
                      </a:r>
                      <a:endParaRPr sz="1100"/>
                    </a:p>
                  </a:txBody>
                  <a:tcPr marL="91425" marR="91425" marT="91425" marB="91425" anchor="ctr"/>
                </a:tc>
                <a:tc>
                  <a:txBody>
                    <a:bodyPr/>
                    <a:lstStyle/>
                    <a:p>
                      <a:pPr marL="0" lvl="0" indent="0" algn="ctr" rtl="0">
                        <a:spcBef>
                          <a:spcPts val="0"/>
                        </a:spcBef>
                        <a:spcAft>
                          <a:spcPts val="0"/>
                        </a:spcAft>
                        <a:buNone/>
                      </a:pPr>
                      <a:r>
                        <a:rPr lang="ko" sz="1100"/>
                        <a:t>E2E</a:t>
                      </a:r>
                      <a:endParaRPr sz="11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ko" sz="1100"/>
                        <a:t>Pass</a:t>
                      </a:r>
                      <a:endParaRPr sz="11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endParaRPr sz="1100"/>
                    </a:p>
                  </a:txBody>
                  <a:tcPr marL="91425" marR="91425" marT="91425" marB="91425" anchor="ctr">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280000">
                <a:tc>
                  <a:txBody>
                    <a:bodyPr/>
                    <a:lstStyle/>
                    <a:p>
                      <a:pPr marL="0" lvl="0" indent="0" algn="ctr" rtl="0">
                        <a:spcBef>
                          <a:spcPts val="0"/>
                        </a:spcBef>
                        <a:spcAft>
                          <a:spcPts val="0"/>
                        </a:spcAft>
                        <a:buNone/>
                      </a:pPr>
                      <a:r>
                        <a:rPr lang="ko" sz="1100"/>
                        <a:t>Frontend</a:t>
                      </a:r>
                      <a:endParaRPr sz="1100"/>
                    </a:p>
                  </a:txBody>
                  <a:tcPr marL="91425" marR="91425" marT="91425" marB="91425" anchor="ctr"/>
                </a:tc>
                <a:tc>
                  <a:txBody>
                    <a:bodyPr/>
                    <a:lstStyle/>
                    <a:p>
                      <a:pPr marL="0" lvl="0" indent="0" algn="ctr" rtl="0">
                        <a:spcBef>
                          <a:spcPts val="0"/>
                        </a:spcBef>
                        <a:spcAft>
                          <a:spcPts val="0"/>
                        </a:spcAft>
                        <a:buNone/>
                      </a:pPr>
                      <a:r>
                        <a:rPr lang="ko" sz="1100"/>
                        <a:t>Analysis</a:t>
                      </a:r>
                      <a:endParaRPr sz="1100"/>
                    </a:p>
                  </a:txBody>
                  <a:tcPr marL="91425" marR="91425" marT="91425" marB="91425" anchor="ctr"/>
                </a:tc>
                <a:tc>
                  <a:txBody>
                    <a:bodyPr/>
                    <a:lstStyle/>
                    <a:p>
                      <a:pPr marL="0" lvl="0" indent="0" algn="ctr" rtl="0">
                        <a:spcBef>
                          <a:spcPts val="0"/>
                        </a:spcBef>
                        <a:spcAft>
                          <a:spcPts val="0"/>
                        </a:spcAft>
                        <a:buNone/>
                      </a:pPr>
                      <a:r>
                        <a:rPr lang="ko" sz="1100"/>
                        <a:t>E2E</a:t>
                      </a:r>
                      <a:endParaRPr sz="11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ko" sz="1100"/>
                        <a:t>Pass</a:t>
                      </a:r>
                      <a:endParaRPr sz="11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endParaRPr sz="1100"/>
                    </a:p>
                  </a:txBody>
                  <a:tcPr marL="91425" marR="91425" marT="91425" marB="91425" anchor="ctr">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280000">
                <a:tc>
                  <a:txBody>
                    <a:bodyPr/>
                    <a:lstStyle/>
                    <a:p>
                      <a:pPr marL="0" lvl="0" indent="0" algn="ctr" rtl="0">
                        <a:spcBef>
                          <a:spcPts val="0"/>
                        </a:spcBef>
                        <a:spcAft>
                          <a:spcPts val="0"/>
                        </a:spcAft>
                        <a:buNone/>
                      </a:pPr>
                      <a:r>
                        <a:rPr lang="ko" sz="1100"/>
                        <a:t>Frontend</a:t>
                      </a:r>
                      <a:endParaRPr sz="1100"/>
                    </a:p>
                  </a:txBody>
                  <a:tcPr marL="91425" marR="91425" marT="91425" marB="91425" anchor="ctr"/>
                </a:tc>
                <a:tc>
                  <a:txBody>
                    <a:bodyPr/>
                    <a:lstStyle/>
                    <a:p>
                      <a:pPr marL="0" lvl="0" indent="0" algn="ctr" rtl="0">
                        <a:spcBef>
                          <a:spcPts val="0"/>
                        </a:spcBef>
                        <a:spcAft>
                          <a:spcPts val="0"/>
                        </a:spcAft>
                        <a:buNone/>
                      </a:pPr>
                      <a:r>
                        <a:rPr lang="ko" sz="1100"/>
                        <a:t>Settings</a:t>
                      </a:r>
                      <a:endParaRPr sz="1100"/>
                    </a:p>
                  </a:txBody>
                  <a:tcPr marL="91425" marR="91425" marT="91425" marB="91425" anchor="ctr"/>
                </a:tc>
                <a:tc>
                  <a:txBody>
                    <a:bodyPr/>
                    <a:lstStyle/>
                    <a:p>
                      <a:pPr marL="0" lvl="0" indent="0" algn="ctr" rtl="0">
                        <a:spcBef>
                          <a:spcPts val="0"/>
                        </a:spcBef>
                        <a:spcAft>
                          <a:spcPts val="0"/>
                        </a:spcAft>
                        <a:buNone/>
                      </a:pPr>
                      <a:r>
                        <a:rPr lang="ko" sz="1100"/>
                        <a:t>Integration</a:t>
                      </a:r>
                      <a:endParaRPr sz="11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ko" sz="1100"/>
                        <a:t>Pass</a:t>
                      </a:r>
                      <a:endParaRPr sz="11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 sz="1100"/>
                        <a:t>Logic of profile images should be revised for multi device</a:t>
                      </a:r>
                      <a:endParaRPr sz="1100"/>
                    </a:p>
                  </a:txBody>
                  <a:tcPr marL="91425" marR="91425" marT="91425" marB="91425" anchor="ctr">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r h="280000">
                <a:tc>
                  <a:txBody>
                    <a:bodyPr/>
                    <a:lstStyle/>
                    <a:p>
                      <a:pPr marL="0" lvl="0" indent="0" algn="ctr" rtl="0">
                        <a:spcBef>
                          <a:spcPts val="0"/>
                        </a:spcBef>
                        <a:spcAft>
                          <a:spcPts val="0"/>
                        </a:spcAft>
                        <a:buNone/>
                      </a:pPr>
                      <a:r>
                        <a:rPr lang="ko" sz="1100"/>
                        <a:t>OCR Model</a:t>
                      </a:r>
                      <a:endParaRPr sz="1100"/>
                    </a:p>
                  </a:txBody>
                  <a:tcPr marL="91425" marR="91425" marT="91425" marB="91425" anchor="ctr"/>
                </a:tc>
                <a:tc>
                  <a:txBody>
                    <a:bodyPr/>
                    <a:lstStyle/>
                    <a:p>
                      <a:pPr marL="0" lvl="0" indent="0" algn="ctr" rtl="0">
                        <a:spcBef>
                          <a:spcPts val="0"/>
                        </a:spcBef>
                        <a:spcAft>
                          <a:spcPts val="0"/>
                        </a:spcAft>
                        <a:buNone/>
                      </a:pPr>
                      <a:r>
                        <a:rPr lang="ko" sz="1100"/>
                        <a:t>Model</a:t>
                      </a:r>
                      <a:endParaRPr sz="1100"/>
                    </a:p>
                  </a:txBody>
                  <a:tcPr marL="91425" marR="91425" marT="91425" marB="91425" anchor="ctr"/>
                </a:tc>
                <a:tc>
                  <a:txBody>
                    <a:bodyPr/>
                    <a:lstStyle/>
                    <a:p>
                      <a:pPr marL="0" lvl="0" indent="0" algn="ctr" rtl="0">
                        <a:spcBef>
                          <a:spcPts val="0"/>
                        </a:spcBef>
                        <a:spcAft>
                          <a:spcPts val="0"/>
                        </a:spcAft>
                        <a:buNone/>
                      </a:pPr>
                      <a:r>
                        <a:rPr lang="ko" sz="1100"/>
                        <a:t>Integration</a:t>
                      </a:r>
                      <a:endParaRPr sz="1100"/>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 sz="1100"/>
                        <a:t>Pass</a:t>
                      </a:r>
                      <a:endParaRPr sz="1100"/>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 sz="1100"/>
                        <a:t>Postprocessing should be enhanced for receipts with complexity.</a:t>
                      </a:r>
                      <a:endParaRPr sz="1100"/>
                    </a:p>
                  </a:txBody>
                  <a:tcPr marL="91425" marR="91425" marT="91425" marB="91425" anchor="ctr"/>
                </a:tc>
                <a:extLst>
                  <a:ext uri="{0D108BD9-81ED-4DB2-BD59-A6C34878D82A}">
                    <a16:rowId xmlns:a16="http://schemas.microsoft.com/office/drawing/2014/main" val="10010"/>
                  </a:ext>
                </a:extLst>
              </a:tr>
              <a:tr h="280000">
                <a:tc>
                  <a:txBody>
                    <a:bodyPr/>
                    <a:lstStyle/>
                    <a:p>
                      <a:pPr marL="0" lvl="0" indent="0" algn="ctr" rtl="0">
                        <a:spcBef>
                          <a:spcPts val="0"/>
                        </a:spcBef>
                        <a:spcAft>
                          <a:spcPts val="0"/>
                        </a:spcAft>
                        <a:buNone/>
                      </a:pPr>
                      <a:r>
                        <a:rPr lang="ko" sz="1100"/>
                        <a:t>OCR Model</a:t>
                      </a:r>
                      <a:endParaRPr sz="1100"/>
                    </a:p>
                  </a:txBody>
                  <a:tcPr marL="91425" marR="91425" marT="91425" marB="91425" anchor="ctr"/>
                </a:tc>
                <a:tc>
                  <a:txBody>
                    <a:bodyPr/>
                    <a:lstStyle/>
                    <a:p>
                      <a:pPr marL="0" lvl="0" indent="0" algn="ctr" rtl="0">
                        <a:spcBef>
                          <a:spcPts val="0"/>
                        </a:spcBef>
                        <a:spcAft>
                          <a:spcPts val="0"/>
                        </a:spcAft>
                        <a:buNone/>
                      </a:pPr>
                      <a:r>
                        <a:rPr lang="ko" sz="1100"/>
                        <a:t>Lambda</a:t>
                      </a:r>
                      <a:endParaRPr sz="11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ko" sz="1100"/>
                        <a:t>E2E</a:t>
                      </a:r>
                      <a:endParaRPr sz="11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 sz="1100"/>
                        <a:t>Pass</a:t>
                      </a:r>
                      <a:endParaRPr sz="11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endParaRPr sz="1100"/>
                    </a:p>
                  </a:txBody>
                  <a:tcPr marL="91425" marR="91425" marT="91425" marB="91425" anchor="ctr">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11"/>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6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ko"/>
              <a:t>Conclusion</a:t>
            </a:r>
            <a:endParaRPr/>
          </a:p>
        </p:txBody>
      </p:sp>
      <p:pic>
        <p:nvPicPr>
          <p:cNvPr id="616" name="Google Shape;616;p67"/>
          <p:cNvPicPr preferRelativeResize="0"/>
          <p:nvPr/>
        </p:nvPicPr>
        <p:blipFill rotWithShape="1">
          <a:blip r:embed="rId3">
            <a:alphaModFix/>
          </a:blip>
          <a:srcRect l="29477" t="25333" r="28412" b="28121"/>
          <a:stretch/>
        </p:blipFill>
        <p:spPr>
          <a:xfrm>
            <a:off x="8743100" y="4683249"/>
            <a:ext cx="347949" cy="384575"/>
          </a:xfrm>
          <a:prstGeom prst="rect">
            <a:avLst/>
          </a:prstGeom>
          <a:noFill/>
          <a:ln>
            <a:noFill/>
          </a:ln>
        </p:spPr>
      </p:pic>
      <p:sp>
        <p:nvSpPr>
          <p:cNvPr id="617" name="Google Shape;617;p67"/>
          <p:cNvSpPr txBox="1">
            <a:spLocks noGrp="1"/>
          </p:cNvSpPr>
          <p:nvPr>
            <p:ph type="body" idx="4294967295"/>
          </p:nvPr>
        </p:nvSpPr>
        <p:spPr>
          <a:xfrm>
            <a:off x="460950" y="814725"/>
            <a:ext cx="8222100" cy="4094400"/>
          </a:xfrm>
          <a:prstGeom prst="rect">
            <a:avLst/>
          </a:prstGeom>
        </p:spPr>
        <p:txBody>
          <a:bodyPr spcFirstLastPara="1" wrap="square" lIns="91425" tIns="91425" rIns="91425" bIns="91425" anchor="t" anchorCtr="0">
            <a:noAutofit/>
          </a:bodyPr>
          <a:lstStyle/>
          <a:p>
            <a:pPr marL="114300" lvl="0" indent="0" algn="l" rtl="0">
              <a:lnSpc>
                <a:spcPct val="115000"/>
              </a:lnSpc>
              <a:spcBef>
                <a:spcPts val="0"/>
              </a:spcBef>
              <a:spcAft>
                <a:spcPts val="0"/>
              </a:spcAft>
              <a:buClr>
                <a:srgbClr val="222222"/>
              </a:buClr>
              <a:buSzPts val="1800"/>
              <a:buNone/>
            </a:pPr>
            <a:r>
              <a:rPr lang="en-US" altLang="ko" dirty="0">
                <a:solidFill>
                  <a:srgbClr val="222222"/>
                </a:solidFill>
                <a:latin typeface="Arial"/>
                <a:ea typeface="Arial"/>
                <a:cs typeface="Arial"/>
                <a:sym typeface="Arial"/>
              </a:rPr>
              <a:t>1. </a:t>
            </a:r>
            <a:r>
              <a:rPr lang="ko" dirty="0">
                <a:solidFill>
                  <a:srgbClr val="222222"/>
                </a:solidFill>
                <a:latin typeface="Arial"/>
                <a:ea typeface="Arial"/>
                <a:cs typeface="Arial"/>
                <a:sym typeface="Arial"/>
              </a:rPr>
              <a:t>Implementation result</a:t>
            </a:r>
            <a:endParaRPr dirty="0">
              <a:solidFill>
                <a:srgbClr val="222222"/>
              </a:solidFill>
              <a:latin typeface="Arial"/>
              <a:ea typeface="Arial"/>
              <a:cs typeface="Arial"/>
              <a:sym typeface="Arial"/>
            </a:endParaRPr>
          </a:p>
          <a:p>
            <a:pPr marL="914400" lvl="0" indent="0" algn="l" rtl="0">
              <a:lnSpc>
                <a:spcPct val="115000"/>
              </a:lnSpc>
              <a:spcBef>
                <a:spcPts val="1200"/>
              </a:spcBef>
              <a:spcAft>
                <a:spcPts val="0"/>
              </a:spcAft>
              <a:buNone/>
            </a:pPr>
            <a:r>
              <a:rPr lang="ko" dirty="0">
                <a:solidFill>
                  <a:srgbClr val="222222"/>
                </a:solidFill>
                <a:latin typeface="Arial"/>
                <a:ea typeface="Arial"/>
                <a:cs typeface="Arial"/>
                <a:sym typeface="Arial"/>
              </a:rPr>
              <a:t>Implemented all planned functions. All tests passed.</a:t>
            </a:r>
            <a:endParaRPr dirty="0">
              <a:solidFill>
                <a:srgbClr val="222222"/>
              </a:solidFill>
              <a:latin typeface="Arial"/>
              <a:ea typeface="Arial"/>
              <a:cs typeface="Arial"/>
              <a:sym typeface="Arial"/>
            </a:endParaRPr>
          </a:p>
          <a:p>
            <a:pPr marL="114300" lvl="0" indent="0" algn="l" rtl="0">
              <a:lnSpc>
                <a:spcPct val="115000"/>
              </a:lnSpc>
              <a:spcBef>
                <a:spcPts val="1200"/>
              </a:spcBef>
              <a:spcAft>
                <a:spcPts val="0"/>
              </a:spcAft>
              <a:buClr>
                <a:srgbClr val="222222"/>
              </a:buClr>
              <a:buSzPts val="1800"/>
              <a:buNone/>
            </a:pPr>
            <a:r>
              <a:rPr lang="en-US" altLang="ko" dirty="0">
                <a:solidFill>
                  <a:srgbClr val="222222"/>
                </a:solidFill>
                <a:latin typeface="Arial"/>
                <a:ea typeface="Arial"/>
                <a:cs typeface="Arial"/>
                <a:sym typeface="Arial"/>
              </a:rPr>
              <a:t>2. </a:t>
            </a:r>
            <a:r>
              <a:rPr lang="ko" dirty="0">
                <a:solidFill>
                  <a:srgbClr val="222222"/>
                </a:solidFill>
                <a:latin typeface="Arial"/>
                <a:ea typeface="Arial"/>
                <a:cs typeface="Arial"/>
                <a:sym typeface="Arial"/>
              </a:rPr>
              <a:t>Future work</a:t>
            </a:r>
            <a:endParaRPr dirty="0">
              <a:solidFill>
                <a:srgbClr val="222222"/>
              </a:solidFill>
              <a:latin typeface="Arial"/>
              <a:ea typeface="Arial"/>
              <a:cs typeface="Arial"/>
              <a:sym typeface="Arial"/>
            </a:endParaRPr>
          </a:p>
          <a:p>
            <a:pPr marL="914400" lvl="0" indent="0" algn="l" rtl="0">
              <a:lnSpc>
                <a:spcPct val="115000"/>
              </a:lnSpc>
              <a:spcBef>
                <a:spcPts val="1200"/>
              </a:spcBef>
              <a:spcAft>
                <a:spcPts val="1200"/>
              </a:spcAft>
              <a:buNone/>
            </a:pPr>
            <a:r>
              <a:rPr lang="ko" dirty="0">
                <a:solidFill>
                  <a:srgbClr val="222222"/>
                </a:solidFill>
                <a:latin typeface="Arial"/>
                <a:ea typeface="Arial"/>
                <a:cs typeface="Arial"/>
                <a:sym typeface="Arial"/>
              </a:rPr>
              <a:t>Still exists some future works for user-friendly services. Complex editing functions, showing more information that are captured from receipts, etc.</a:t>
            </a:r>
            <a:endParaRPr dirty="0">
              <a:solidFill>
                <a:srgbClr val="222222"/>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6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ko" sz="4000"/>
              <a:t>Thank you for listening</a:t>
            </a:r>
            <a:endParaRPr sz="4000"/>
          </a:p>
        </p:txBody>
      </p:sp>
      <p:pic>
        <p:nvPicPr>
          <p:cNvPr id="623" name="Google Shape;623;p68"/>
          <p:cNvPicPr preferRelativeResize="0"/>
          <p:nvPr/>
        </p:nvPicPr>
        <p:blipFill rotWithShape="1">
          <a:blip r:embed="rId3">
            <a:alphaModFix/>
          </a:blip>
          <a:srcRect l="29477" t="25333" r="28412" b="28121"/>
          <a:stretch/>
        </p:blipFill>
        <p:spPr>
          <a:xfrm>
            <a:off x="8743100" y="4683249"/>
            <a:ext cx="347949" cy="384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ko"/>
              <a:t>Problems</a:t>
            </a:r>
            <a:endParaRPr/>
          </a:p>
        </p:txBody>
      </p:sp>
      <p:sp>
        <p:nvSpPr>
          <p:cNvPr id="112" name="Google Shape;112;p18"/>
          <p:cNvSpPr txBox="1">
            <a:spLocks noGrp="1"/>
          </p:cNvSpPr>
          <p:nvPr>
            <p:ph type="body" idx="1"/>
          </p:nvPr>
        </p:nvSpPr>
        <p:spPr>
          <a:xfrm>
            <a:off x="471900" y="1919075"/>
            <a:ext cx="5559900" cy="29025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ko" b="1">
                <a:solidFill>
                  <a:srgbClr val="222222"/>
                </a:solidFill>
              </a:rPr>
              <a:t>Mobile Receipts</a:t>
            </a:r>
            <a:endParaRPr b="1">
              <a:solidFill>
                <a:srgbClr val="222222"/>
              </a:solidFill>
            </a:endParaRPr>
          </a:p>
          <a:p>
            <a:pPr marL="0" lvl="0" indent="457200" algn="l" rtl="0">
              <a:spcBef>
                <a:spcPts val="1200"/>
              </a:spcBef>
              <a:spcAft>
                <a:spcPts val="0"/>
              </a:spcAft>
              <a:buNone/>
            </a:pPr>
            <a:r>
              <a:rPr lang="ko" sz="1000">
                <a:solidFill>
                  <a:srgbClr val="222222"/>
                </a:solidFill>
              </a:rPr>
              <a:t>○  </a:t>
            </a:r>
            <a:r>
              <a:rPr lang="ko">
                <a:solidFill>
                  <a:srgbClr val="222222"/>
                </a:solidFill>
              </a:rPr>
              <a:t>About 70% Receipts are still Paper</a:t>
            </a:r>
            <a:endParaRPr>
              <a:solidFill>
                <a:srgbClr val="222222"/>
              </a:solidFill>
            </a:endParaRPr>
          </a:p>
          <a:p>
            <a:pPr marL="0" lvl="0" indent="457200" algn="l" rtl="0">
              <a:spcBef>
                <a:spcPts val="1200"/>
              </a:spcBef>
              <a:spcAft>
                <a:spcPts val="0"/>
              </a:spcAft>
              <a:buNone/>
            </a:pPr>
            <a:r>
              <a:rPr lang="ko" sz="1000">
                <a:solidFill>
                  <a:srgbClr val="222222"/>
                </a:solidFill>
              </a:rPr>
              <a:t>○  </a:t>
            </a:r>
            <a:r>
              <a:rPr lang="ko">
                <a:solidFill>
                  <a:srgbClr val="222222"/>
                </a:solidFill>
              </a:rPr>
              <a:t>Mobile receipts usage will increase but		companies use different mobile receipts app</a:t>
            </a:r>
            <a:endParaRPr>
              <a:solidFill>
                <a:srgbClr val="222222"/>
              </a:solidFill>
            </a:endParaRPr>
          </a:p>
          <a:p>
            <a:pPr marL="0" lvl="0" indent="0" algn="l" rtl="0">
              <a:spcBef>
                <a:spcPts val="1200"/>
              </a:spcBef>
              <a:spcAft>
                <a:spcPts val="0"/>
              </a:spcAft>
              <a:buNone/>
            </a:pPr>
            <a:r>
              <a:rPr lang="ko" b="1">
                <a:solidFill>
                  <a:srgbClr val="222222"/>
                </a:solidFill>
              </a:rPr>
              <a:t>Card history</a:t>
            </a:r>
            <a:endParaRPr b="1">
              <a:solidFill>
                <a:srgbClr val="222222"/>
              </a:solidFill>
            </a:endParaRPr>
          </a:p>
          <a:p>
            <a:pPr marL="457200" lvl="0" indent="0" algn="l" rtl="0">
              <a:spcBef>
                <a:spcPts val="1200"/>
              </a:spcBef>
              <a:spcAft>
                <a:spcPts val="1200"/>
              </a:spcAft>
              <a:buNone/>
            </a:pPr>
            <a:r>
              <a:rPr lang="ko" sz="1000">
                <a:solidFill>
                  <a:srgbClr val="222222"/>
                </a:solidFill>
              </a:rPr>
              <a:t>○  </a:t>
            </a:r>
            <a:r>
              <a:rPr lang="ko">
                <a:solidFill>
                  <a:srgbClr val="222222"/>
                </a:solidFill>
              </a:rPr>
              <a:t>Services cannot manage the consumption detail but only the total cost.</a:t>
            </a:r>
            <a:endParaRPr>
              <a:solidFill>
                <a:srgbClr val="222222"/>
              </a:solidFill>
            </a:endParaRPr>
          </a:p>
        </p:txBody>
      </p:sp>
      <p:sp>
        <p:nvSpPr>
          <p:cNvPr id="113" name="Google Shape;113;p18"/>
          <p:cNvSpPr txBox="1"/>
          <p:nvPr/>
        </p:nvSpPr>
        <p:spPr>
          <a:xfrm>
            <a:off x="0" y="4914875"/>
            <a:ext cx="8394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700">
                <a:latin typeface="Roboto"/>
                <a:ea typeface="Roboto"/>
                <a:cs typeface="Roboto"/>
                <a:sym typeface="Roboto"/>
              </a:rPr>
              <a:t>ref: http://www.casenews.co.kr/news/articleView.html?idxno=11329</a:t>
            </a:r>
            <a:endParaRPr sz="700">
              <a:latin typeface="Roboto"/>
              <a:ea typeface="Roboto"/>
              <a:cs typeface="Roboto"/>
              <a:sym typeface="Roboto"/>
            </a:endParaRPr>
          </a:p>
        </p:txBody>
      </p:sp>
      <p:pic>
        <p:nvPicPr>
          <p:cNvPr id="114" name="Google Shape;114;p18"/>
          <p:cNvPicPr preferRelativeResize="0"/>
          <p:nvPr/>
        </p:nvPicPr>
        <p:blipFill>
          <a:blip r:embed="rId3">
            <a:alphaModFix/>
          </a:blip>
          <a:stretch>
            <a:fillRect/>
          </a:stretch>
        </p:blipFill>
        <p:spPr>
          <a:xfrm>
            <a:off x="6170025" y="1853125"/>
            <a:ext cx="2973975" cy="2170933"/>
          </a:xfrm>
          <a:prstGeom prst="rect">
            <a:avLst/>
          </a:prstGeom>
          <a:noFill/>
          <a:ln>
            <a:noFill/>
          </a:ln>
        </p:spPr>
      </p:pic>
      <p:sp>
        <p:nvSpPr>
          <p:cNvPr id="115" name="Google Shape;115;p18"/>
          <p:cNvSpPr txBox="1"/>
          <p:nvPr/>
        </p:nvSpPr>
        <p:spPr>
          <a:xfrm>
            <a:off x="7282989" y="3142285"/>
            <a:ext cx="996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100">
                <a:latin typeface="Roboto"/>
                <a:ea typeface="Roboto"/>
                <a:cs typeface="Roboto"/>
                <a:sym typeface="Roboto"/>
              </a:rPr>
              <a:t>2022.04</a:t>
            </a:r>
            <a:endParaRPr sz="1100">
              <a:latin typeface="Roboto"/>
              <a:ea typeface="Roboto"/>
              <a:cs typeface="Roboto"/>
              <a:sym typeface="Roboto"/>
            </a:endParaRPr>
          </a:p>
        </p:txBody>
      </p:sp>
      <p:pic>
        <p:nvPicPr>
          <p:cNvPr id="116" name="Google Shape;116;p18"/>
          <p:cNvPicPr preferRelativeResize="0"/>
          <p:nvPr/>
        </p:nvPicPr>
        <p:blipFill rotWithShape="1">
          <a:blip r:embed="rId4">
            <a:alphaModFix/>
          </a:blip>
          <a:srcRect l="29477" t="25333" r="28412" b="28121"/>
          <a:stretch/>
        </p:blipFill>
        <p:spPr>
          <a:xfrm>
            <a:off x="8743100" y="4683249"/>
            <a:ext cx="347949" cy="384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ko"/>
              <a:t>Solution &amp; Features</a:t>
            </a:r>
            <a:endParaRPr/>
          </a:p>
        </p:txBody>
      </p:sp>
      <p:sp>
        <p:nvSpPr>
          <p:cNvPr id="122" name="Google Shape;122;p19"/>
          <p:cNvSpPr txBox="1">
            <a:spLocks noGrp="1"/>
          </p:cNvSpPr>
          <p:nvPr>
            <p:ph type="body" idx="1"/>
          </p:nvPr>
        </p:nvSpPr>
        <p:spPr>
          <a:xfrm>
            <a:off x="471900" y="1919075"/>
            <a:ext cx="8222100" cy="3224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ko" b="1">
                <a:solidFill>
                  <a:srgbClr val="000000"/>
                </a:solidFill>
                <a:latin typeface="Arial"/>
                <a:ea typeface="Arial"/>
                <a:cs typeface="Arial"/>
                <a:sym typeface="Arial"/>
              </a:rPr>
              <a:t>Solution </a:t>
            </a:r>
            <a:r>
              <a:rPr lang="ko">
                <a:solidFill>
                  <a:srgbClr val="000000"/>
                </a:solidFill>
                <a:latin typeface="Arial"/>
                <a:ea typeface="Arial"/>
                <a:cs typeface="Arial"/>
                <a:sym typeface="Arial"/>
              </a:rPr>
              <a:t>: OCR for paper receipt → convert to tabular data</a:t>
            </a:r>
            <a:endParaRPr>
              <a:solidFill>
                <a:srgbClr val="000000"/>
              </a:solidFill>
              <a:latin typeface="Arial"/>
              <a:ea typeface="Arial"/>
              <a:cs typeface="Arial"/>
              <a:sym typeface="Arial"/>
            </a:endParaRPr>
          </a:p>
          <a:p>
            <a:pPr marL="0" lvl="0" indent="0" algn="l" rtl="0">
              <a:lnSpc>
                <a:spcPct val="150000"/>
              </a:lnSpc>
              <a:spcBef>
                <a:spcPts val="0"/>
              </a:spcBef>
              <a:spcAft>
                <a:spcPts val="0"/>
              </a:spcAft>
              <a:buNone/>
            </a:pPr>
            <a:endParaRPr>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ko">
                <a:solidFill>
                  <a:srgbClr val="000000"/>
                </a:solidFill>
                <a:latin typeface="Arial"/>
                <a:ea typeface="Arial"/>
                <a:cs typeface="Arial"/>
                <a:sym typeface="Arial"/>
              </a:rPr>
              <a:t>Features</a:t>
            </a:r>
            <a:endParaRPr>
              <a:solidFill>
                <a:srgbClr val="000000"/>
              </a:solidFill>
              <a:latin typeface="Arial"/>
              <a:ea typeface="Arial"/>
              <a:cs typeface="Arial"/>
              <a:sym typeface="Arial"/>
            </a:endParaRPr>
          </a:p>
          <a:p>
            <a:pPr marL="457200" lvl="0" indent="-342900" algn="l" rtl="0">
              <a:lnSpc>
                <a:spcPct val="150000"/>
              </a:lnSpc>
              <a:spcBef>
                <a:spcPts val="0"/>
              </a:spcBef>
              <a:spcAft>
                <a:spcPts val="0"/>
              </a:spcAft>
              <a:buClr>
                <a:srgbClr val="222222"/>
              </a:buClr>
              <a:buSzPts val="1800"/>
              <a:buFont typeface="Arial"/>
              <a:buAutoNum type="arabicPeriod"/>
            </a:pPr>
            <a:r>
              <a:rPr lang="ko">
                <a:solidFill>
                  <a:srgbClr val="222222"/>
                </a:solidFill>
                <a:latin typeface="Arial"/>
                <a:ea typeface="Arial"/>
                <a:cs typeface="Arial"/>
                <a:sym typeface="Arial"/>
              </a:rPr>
              <a:t>Our service convert paper receipts to tabular data using OCR. </a:t>
            </a:r>
            <a:endParaRPr>
              <a:solidFill>
                <a:srgbClr val="222222"/>
              </a:solidFill>
              <a:latin typeface="Arial"/>
              <a:ea typeface="Arial"/>
              <a:cs typeface="Arial"/>
              <a:sym typeface="Arial"/>
            </a:endParaRPr>
          </a:p>
          <a:p>
            <a:pPr marL="457200" lvl="0" indent="-342900" algn="l" rtl="0">
              <a:lnSpc>
                <a:spcPct val="150000"/>
              </a:lnSpc>
              <a:spcBef>
                <a:spcPts val="0"/>
              </a:spcBef>
              <a:spcAft>
                <a:spcPts val="0"/>
              </a:spcAft>
              <a:buClr>
                <a:srgbClr val="222222"/>
              </a:buClr>
              <a:buSzPts val="1800"/>
              <a:buFont typeface="Arial"/>
              <a:buAutoNum type="arabicPeriod"/>
            </a:pPr>
            <a:r>
              <a:rPr lang="ko">
                <a:solidFill>
                  <a:srgbClr val="222222"/>
                </a:solidFill>
                <a:latin typeface="Arial"/>
                <a:ea typeface="Arial"/>
                <a:cs typeface="Arial"/>
                <a:sym typeface="Arial"/>
              </a:rPr>
              <a:t>Our service provides a sheet function that help users can modify tabular data.</a:t>
            </a:r>
            <a:endParaRPr>
              <a:solidFill>
                <a:srgbClr val="222222"/>
              </a:solidFill>
              <a:latin typeface="Arial"/>
              <a:ea typeface="Arial"/>
              <a:cs typeface="Arial"/>
              <a:sym typeface="Arial"/>
            </a:endParaRPr>
          </a:p>
          <a:p>
            <a:pPr marL="457200" lvl="0" indent="-342900" algn="l" rtl="0">
              <a:lnSpc>
                <a:spcPct val="150000"/>
              </a:lnSpc>
              <a:spcBef>
                <a:spcPts val="0"/>
              </a:spcBef>
              <a:spcAft>
                <a:spcPts val="0"/>
              </a:spcAft>
              <a:buClr>
                <a:srgbClr val="222222"/>
              </a:buClr>
              <a:buSzPts val="1800"/>
              <a:buFont typeface="Arial"/>
              <a:buAutoNum type="arabicPeriod"/>
            </a:pPr>
            <a:r>
              <a:rPr lang="ko">
                <a:solidFill>
                  <a:srgbClr val="222222"/>
                </a:solidFill>
                <a:latin typeface="Arial"/>
                <a:ea typeface="Arial"/>
                <a:cs typeface="Arial"/>
                <a:sym typeface="Arial"/>
              </a:rPr>
              <a:t>Visualize tabular data with histograms or line plots.</a:t>
            </a:r>
            <a:endParaRPr>
              <a:solidFill>
                <a:srgbClr val="000000"/>
              </a:solidFill>
              <a:latin typeface="Arial"/>
              <a:ea typeface="Arial"/>
              <a:cs typeface="Arial"/>
              <a:sym typeface="Arial"/>
            </a:endParaRPr>
          </a:p>
        </p:txBody>
      </p:sp>
      <p:pic>
        <p:nvPicPr>
          <p:cNvPr id="123" name="Google Shape;123;p19"/>
          <p:cNvPicPr preferRelativeResize="0"/>
          <p:nvPr/>
        </p:nvPicPr>
        <p:blipFill rotWithShape="1">
          <a:blip r:embed="rId3">
            <a:alphaModFix/>
          </a:blip>
          <a:srcRect l="29477" t="25333" r="28412" b="28121"/>
          <a:stretch/>
        </p:blipFill>
        <p:spPr>
          <a:xfrm>
            <a:off x="8743100" y="4683249"/>
            <a:ext cx="347949" cy="384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ko"/>
              <a:t>Flow Diagram </a:t>
            </a:r>
            <a:endParaRPr/>
          </a:p>
          <a:p>
            <a:pPr marL="0" lvl="0" indent="0" algn="l" rtl="0">
              <a:spcBef>
                <a:spcPts val="0"/>
              </a:spcBef>
              <a:spcAft>
                <a:spcPts val="0"/>
              </a:spcAft>
              <a:buNone/>
            </a:pPr>
            <a:r>
              <a:rPr lang="ko"/>
              <a:t>&amp; User Interfaces</a:t>
            </a:r>
            <a:endParaRPr/>
          </a:p>
        </p:txBody>
      </p:sp>
      <p:pic>
        <p:nvPicPr>
          <p:cNvPr id="129" name="Google Shape;129;p20"/>
          <p:cNvPicPr preferRelativeResize="0"/>
          <p:nvPr/>
        </p:nvPicPr>
        <p:blipFill>
          <a:blip r:embed="rId3">
            <a:alphaModFix/>
          </a:blip>
          <a:stretch>
            <a:fillRect/>
          </a:stretch>
        </p:blipFill>
        <p:spPr>
          <a:xfrm>
            <a:off x="3686225" y="738725"/>
            <a:ext cx="5457775" cy="4042525"/>
          </a:xfrm>
          <a:prstGeom prst="rect">
            <a:avLst/>
          </a:prstGeom>
          <a:noFill/>
          <a:ln>
            <a:noFill/>
          </a:ln>
        </p:spPr>
      </p:pic>
      <p:sp>
        <p:nvSpPr>
          <p:cNvPr id="130" name="Google Shape;130;p20"/>
          <p:cNvSpPr/>
          <p:nvPr/>
        </p:nvSpPr>
        <p:spPr>
          <a:xfrm>
            <a:off x="6290450" y="738725"/>
            <a:ext cx="719700" cy="258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20"/>
          <p:cNvPicPr preferRelativeResize="0"/>
          <p:nvPr/>
        </p:nvPicPr>
        <p:blipFill>
          <a:blip r:embed="rId4">
            <a:alphaModFix/>
          </a:blip>
          <a:stretch>
            <a:fillRect/>
          </a:stretch>
        </p:blipFill>
        <p:spPr>
          <a:xfrm>
            <a:off x="1112200" y="1790050"/>
            <a:ext cx="1411200" cy="3052799"/>
          </a:xfrm>
          <a:prstGeom prst="rect">
            <a:avLst/>
          </a:prstGeom>
          <a:noFill/>
          <a:ln>
            <a:noFill/>
          </a:ln>
        </p:spPr>
      </p:pic>
      <p:sp>
        <p:nvSpPr>
          <p:cNvPr id="132" name="Google Shape;132;p20"/>
          <p:cNvSpPr/>
          <p:nvPr/>
        </p:nvSpPr>
        <p:spPr>
          <a:xfrm>
            <a:off x="1045000" y="1790050"/>
            <a:ext cx="1545600" cy="3097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3" name="Google Shape;133;p20"/>
          <p:cNvPicPr preferRelativeResize="0"/>
          <p:nvPr/>
        </p:nvPicPr>
        <p:blipFill rotWithShape="1">
          <a:blip r:embed="rId5">
            <a:alphaModFix/>
          </a:blip>
          <a:srcRect l="29477" t="25333" r="28412" b="28121"/>
          <a:stretch/>
        </p:blipFill>
        <p:spPr>
          <a:xfrm>
            <a:off x="8743100" y="4683249"/>
            <a:ext cx="347949" cy="384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ko"/>
              <a:t>Flow Diagram </a:t>
            </a:r>
            <a:endParaRPr/>
          </a:p>
          <a:p>
            <a:pPr marL="0" lvl="0" indent="0" algn="l" rtl="0">
              <a:spcBef>
                <a:spcPts val="0"/>
              </a:spcBef>
              <a:spcAft>
                <a:spcPts val="0"/>
              </a:spcAft>
              <a:buNone/>
            </a:pPr>
            <a:r>
              <a:rPr lang="ko"/>
              <a:t>&amp; User Interfaces</a:t>
            </a:r>
            <a:endParaRPr/>
          </a:p>
        </p:txBody>
      </p:sp>
      <p:pic>
        <p:nvPicPr>
          <p:cNvPr id="139" name="Google Shape;139;p21"/>
          <p:cNvPicPr preferRelativeResize="0"/>
          <p:nvPr/>
        </p:nvPicPr>
        <p:blipFill>
          <a:blip r:embed="rId3">
            <a:alphaModFix/>
          </a:blip>
          <a:stretch>
            <a:fillRect/>
          </a:stretch>
        </p:blipFill>
        <p:spPr>
          <a:xfrm>
            <a:off x="3686225" y="738725"/>
            <a:ext cx="5457775" cy="4042525"/>
          </a:xfrm>
          <a:prstGeom prst="rect">
            <a:avLst/>
          </a:prstGeom>
          <a:noFill/>
          <a:ln>
            <a:noFill/>
          </a:ln>
        </p:spPr>
      </p:pic>
      <p:sp>
        <p:nvSpPr>
          <p:cNvPr id="140" name="Google Shape;140;p21"/>
          <p:cNvSpPr/>
          <p:nvPr/>
        </p:nvSpPr>
        <p:spPr>
          <a:xfrm>
            <a:off x="5819625" y="1449400"/>
            <a:ext cx="719700" cy="258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 name="Google Shape;141;p21"/>
          <p:cNvPicPr preferRelativeResize="0"/>
          <p:nvPr/>
        </p:nvPicPr>
        <p:blipFill>
          <a:blip r:embed="rId4">
            <a:alphaModFix/>
          </a:blip>
          <a:stretch>
            <a:fillRect/>
          </a:stretch>
        </p:blipFill>
        <p:spPr>
          <a:xfrm>
            <a:off x="1188012" y="1707700"/>
            <a:ext cx="1410175" cy="3053451"/>
          </a:xfrm>
          <a:prstGeom prst="rect">
            <a:avLst/>
          </a:prstGeom>
          <a:noFill/>
          <a:ln>
            <a:noFill/>
          </a:ln>
        </p:spPr>
      </p:pic>
      <p:sp>
        <p:nvSpPr>
          <p:cNvPr id="142" name="Google Shape;142;p21"/>
          <p:cNvSpPr/>
          <p:nvPr/>
        </p:nvSpPr>
        <p:spPr>
          <a:xfrm>
            <a:off x="1235800" y="3851450"/>
            <a:ext cx="1314600" cy="194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6771550" y="1449400"/>
            <a:ext cx="719700" cy="2583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1235788" y="4090550"/>
            <a:ext cx="1314600" cy="1947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5" name="Google Shape;145;p21"/>
          <p:cNvPicPr preferRelativeResize="0"/>
          <p:nvPr/>
        </p:nvPicPr>
        <p:blipFill rotWithShape="1">
          <a:blip r:embed="rId5">
            <a:alphaModFix/>
          </a:blip>
          <a:srcRect l="29477" t="25333" r="28412" b="28121"/>
          <a:stretch/>
        </p:blipFill>
        <p:spPr>
          <a:xfrm>
            <a:off x="8743100" y="4683249"/>
            <a:ext cx="347949" cy="384575"/>
          </a:xfrm>
          <a:prstGeom prst="rect">
            <a:avLst/>
          </a:prstGeom>
          <a:noFill/>
          <a:ln>
            <a:noFill/>
          </a:ln>
        </p:spPr>
      </p:pic>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1449</Words>
  <Application>Microsoft Office PowerPoint</Application>
  <PresentationFormat>화면 슬라이드 쇼(16:9)</PresentationFormat>
  <Paragraphs>280</Paragraphs>
  <Slides>56</Slides>
  <Notes>56</Notes>
  <HiddenSlides>0</HiddenSlides>
  <MMClips>7</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56</vt:i4>
      </vt:variant>
    </vt:vector>
  </HeadingPairs>
  <TitlesOfParts>
    <vt:vector size="60" baseType="lpstr">
      <vt:lpstr>Arial</vt:lpstr>
      <vt:lpstr>Roboto</vt:lpstr>
      <vt:lpstr>맑은 고딕</vt:lpstr>
      <vt:lpstr>Material</vt:lpstr>
      <vt:lpstr>      Receipt Mate</vt:lpstr>
      <vt:lpstr>Table of contents</vt:lpstr>
      <vt:lpstr>Team Organization</vt:lpstr>
      <vt:lpstr>Background</vt:lpstr>
      <vt:lpstr>Target</vt:lpstr>
      <vt:lpstr>Problems</vt:lpstr>
      <vt:lpstr>Solution &amp; Features</vt:lpstr>
      <vt:lpstr>Flow Diagram  &amp; User Interfaces</vt:lpstr>
      <vt:lpstr>Flow Diagram  &amp; User Interfaces</vt:lpstr>
      <vt:lpstr>Flow Diagram  &amp; User Interfaces</vt:lpstr>
      <vt:lpstr>Flow Diagram  &amp; User Interfaces</vt:lpstr>
      <vt:lpstr>Flow Diagram  &amp; User Interfaces</vt:lpstr>
      <vt:lpstr>Flow Diagram  &amp; User Interfaces</vt:lpstr>
      <vt:lpstr>Flow Diagram  &amp; User Interfaces</vt:lpstr>
      <vt:lpstr>Flow Diagram  &amp; User Interfaces</vt:lpstr>
      <vt:lpstr>Flow Diagram  &amp; User Interfaces</vt:lpstr>
      <vt:lpstr>Flow Diagram  &amp; User Interfaces</vt:lpstr>
      <vt:lpstr>Flow Diagram  &amp; User Interfaces</vt:lpstr>
      <vt:lpstr>Overall Architecture </vt:lpstr>
      <vt:lpstr>Overall Architecture </vt:lpstr>
      <vt:lpstr>Overall Architecture </vt:lpstr>
      <vt:lpstr>Overall Architecture </vt:lpstr>
      <vt:lpstr>Plan &amp; Implementation : Frontend</vt:lpstr>
      <vt:lpstr>Plan &amp; Implementation : Frontend</vt:lpstr>
      <vt:lpstr>Plan &amp; Implementation : Frontend</vt:lpstr>
      <vt:lpstr>Plan &amp; Implementation : Frontend</vt:lpstr>
      <vt:lpstr>Plan &amp; Implementation : Frontend</vt:lpstr>
      <vt:lpstr>Plan &amp; Implementation : OCR Model</vt:lpstr>
      <vt:lpstr>Plan &amp; Implementation : OCR Model</vt:lpstr>
      <vt:lpstr>Plan &amp; Implementation : OCR Model</vt:lpstr>
      <vt:lpstr>Plan &amp; Implementation : OCR Model</vt:lpstr>
      <vt:lpstr>Plan &amp; Implementation : OCR Model</vt:lpstr>
      <vt:lpstr>Plan &amp; Implementation : Backend</vt:lpstr>
      <vt:lpstr>Plan &amp; Implementation : Backend</vt:lpstr>
      <vt:lpstr>Plan &amp; Implementation : Backend</vt:lpstr>
      <vt:lpstr>Plan &amp; Implementation : Backend</vt:lpstr>
      <vt:lpstr>Plan &amp; Implementation : Backend</vt:lpstr>
      <vt:lpstr>Plan &amp; Implementation : Backend</vt:lpstr>
      <vt:lpstr>Plan &amp; Implementation : Backend</vt:lpstr>
      <vt:lpstr>Plan &amp; Implementation : Backend</vt:lpstr>
      <vt:lpstr>Deployment to Cloud : OCR Model </vt:lpstr>
      <vt:lpstr>Deployment to Cloud : OCR Model </vt:lpstr>
      <vt:lpstr>Deployment to Cloud : OCR Model </vt:lpstr>
      <vt:lpstr>Deployment to Cloud : Backend </vt:lpstr>
      <vt:lpstr>Deployment to Cloud : Backend </vt:lpstr>
      <vt:lpstr>Deployment to Cloud : Backend </vt:lpstr>
      <vt:lpstr>Demo : SignUp</vt:lpstr>
      <vt:lpstr>Demo : Login</vt:lpstr>
      <vt:lpstr>Demo : Kakao Authetication</vt:lpstr>
      <vt:lpstr>Demo : AddReceipt</vt:lpstr>
      <vt:lpstr>Demo : Receipt Detail</vt:lpstr>
      <vt:lpstr>Demo : Analysis</vt:lpstr>
      <vt:lpstr>Demo : Settings</vt:lpstr>
      <vt:lpstr>Test Result</vt:lpstr>
      <vt:lpstr>Conclusion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Receipt Mate</dc:title>
  <cp:lastModifiedBy>박 찬호</cp:lastModifiedBy>
  <cp:revision>1</cp:revision>
  <dcterms:modified xsi:type="dcterms:W3CDTF">2023-06-14T14:01:19Z</dcterms:modified>
</cp:coreProperties>
</file>